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4"/>
    <p:sldMasterId id="2147483666" r:id="rId5"/>
  </p:sldMasterIdLst>
  <p:notesMasterIdLst>
    <p:notesMasterId r:id="rId29"/>
  </p:notesMasterIdLst>
  <p:sldIdLst>
    <p:sldId id="285" r:id="rId6"/>
    <p:sldId id="258" r:id="rId7"/>
    <p:sldId id="260" r:id="rId8"/>
    <p:sldId id="282" r:id="rId9"/>
    <p:sldId id="283" r:id="rId10"/>
    <p:sldId id="284" r:id="rId11"/>
    <p:sldId id="261" r:id="rId12"/>
    <p:sldId id="262" r:id="rId13"/>
    <p:sldId id="263" r:id="rId14"/>
    <p:sldId id="264" r:id="rId15"/>
    <p:sldId id="265" r:id="rId16"/>
    <p:sldId id="266" r:id="rId17"/>
    <p:sldId id="267" r:id="rId18"/>
    <p:sldId id="268" r:id="rId19"/>
    <p:sldId id="272" r:id="rId20"/>
    <p:sldId id="273" r:id="rId21"/>
    <p:sldId id="274" r:id="rId22"/>
    <p:sldId id="275" r:id="rId23"/>
    <p:sldId id="276" r:id="rId24"/>
    <p:sldId id="277" r:id="rId25"/>
    <p:sldId id="278" r:id="rId26"/>
    <p:sldId id="279" r:id="rId27"/>
    <p:sldId id="286" r:id="rId28"/>
  </p:sldIdLst>
  <p:sldSz cx="12192000" cy="6858000"/>
  <p:notesSz cx="6858000" cy="9144000"/>
  <p:embeddedFontLst>
    <p:embeddedFont>
      <p:font typeface="Times" panose="02020603050405020304" pitchFamily="18" charset="0"/>
      <p:regular r:id="rId30"/>
      <p:bold r:id="rId31"/>
      <p:italic r:id="rId32"/>
      <p:boldItalic r:id="rId33"/>
    </p:embeddedFont>
    <p:embeddedFont>
      <p:font typeface="Calibri" panose="020F0502020204030204" pitchFamily="34" charset="0"/>
      <p:regular r:id="rId34"/>
      <p:bold r:id="rId35"/>
      <p:italic r:id="rId36"/>
      <p:boldItalic r:id="rId37"/>
    </p:embeddedFont>
    <p:embeddedFont>
      <p:font typeface="新細明體" panose="02020500000000000000" pitchFamily="18" charset="-120"/>
      <p:regular r:id="rId38"/>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guide id="3" orient="horz" pos="139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Yu-Fern Lee" initials="YL"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248" autoAdjust="0"/>
    <p:restoredTop sz="83662" autoAdjust="0"/>
  </p:normalViewPr>
  <p:slideViewPr>
    <p:cSldViewPr snapToGrid="0" showGuides="1">
      <p:cViewPr varScale="1">
        <p:scale>
          <a:sx n="77" d="100"/>
          <a:sy n="77" d="100"/>
        </p:scale>
        <p:origin x="-108" y="-306"/>
      </p:cViewPr>
      <p:guideLst>
        <p:guide orient="horz" pos="2160"/>
        <p:guide orient="horz" pos="139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font" Target="fonts/font5.fntdata"/><Relationship Id="rId42"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font" Target="fonts/font4.fntdata"/><Relationship Id="rId38" Type="http://schemas.openxmlformats.org/officeDocument/2006/relationships/font" Target="fonts/font9.fntdata"/><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notesMaster" Target="notesMasters/notesMaster1.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font" Target="fonts/font3.fntdata"/><Relationship Id="rId37" Type="http://schemas.openxmlformats.org/officeDocument/2006/relationships/font" Target="fonts/font8.fntdata"/><Relationship Id="rId40"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font" Target="fonts/font7.fntdata"/><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font" Target="fonts/font2.fntdata"/><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font" Target="fonts/font1.fntdata"/><Relationship Id="rId35" Type="http://schemas.openxmlformats.org/officeDocument/2006/relationships/font" Target="fonts/font6.fntdata"/><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9BFD94-6C15-41EE-87A4-A87971440379}" type="datetimeFigureOut">
              <a:rPr lang="en-GB" smtClean="0"/>
              <a:pPr/>
              <a:t>01/12/2014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CBD52F-95FF-43A3-B975-909E50C13C92}" type="slidenum">
              <a:rPr lang="en-GB" smtClean="0"/>
              <a:pPr/>
              <a:t>‹Nr.›</a:t>
            </a:fld>
            <a:endParaRPr lang="en-GB"/>
          </a:p>
        </p:txBody>
      </p:sp>
    </p:spTree>
    <p:extLst>
      <p:ext uri="{BB962C8B-B14F-4D97-AF65-F5344CB8AC3E}">
        <p14:creationId xmlns:p14="http://schemas.microsoft.com/office/powerpoint/2010/main" val="8733687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1</a:t>
            </a:fld>
            <a:endParaRPr lang="en-GB"/>
          </a:p>
        </p:txBody>
      </p:sp>
    </p:spTree>
    <p:extLst>
      <p:ext uri="{BB962C8B-B14F-4D97-AF65-F5344CB8AC3E}">
        <p14:creationId xmlns:p14="http://schemas.microsoft.com/office/powerpoint/2010/main" val="40156082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14</a:t>
            </a:fld>
            <a:endParaRPr lang="en-GB"/>
          </a:p>
        </p:txBody>
      </p:sp>
    </p:spTree>
    <p:extLst>
      <p:ext uri="{BB962C8B-B14F-4D97-AF65-F5344CB8AC3E}">
        <p14:creationId xmlns:p14="http://schemas.microsoft.com/office/powerpoint/2010/main" val="12030153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15</a:t>
            </a:fld>
            <a:endParaRPr lang="en-GB"/>
          </a:p>
        </p:txBody>
      </p:sp>
    </p:spTree>
    <p:extLst>
      <p:ext uri="{BB962C8B-B14F-4D97-AF65-F5344CB8AC3E}">
        <p14:creationId xmlns:p14="http://schemas.microsoft.com/office/powerpoint/2010/main" val="25797640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noProof="0" dirty="0" smtClean="0"/>
              <a:t>Le formateur peut poser cette question aux participants avant de leur montrer les deux diapos suivantes.</a:t>
            </a:r>
            <a:endParaRPr lang="fr-FR" noProof="0" dirty="0"/>
          </a:p>
        </p:txBody>
      </p:sp>
      <p:sp>
        <p:nvSpPr>
          <p:cNvPr id="4" name="Slide Number Placeholder 3"/>
          <p:cNvSpPr>
            <a:spLocks noGrp="1"/>
          </p:cNvSpPr>
          <p:nvPr>
            <p:ph type="sldNum" sz="quarter" idx="10"/>
          </p:nvPr>
        </p:nvSpPr>
        <p:spPr/>
        <p:txBody>
          <a:bodyPr/>
          <a:lstStyle/>
          <a:p>
            <a:fld id="{CCCBD52F-95FF-43A3-B975-909E50C13C92}" type="slidenum">
              <a:rPr lang="en-GB" smtClean="0"/>
              <a:pPr/>
              <a:t>16</a:t>
            </a:fld>
            <a:endParaRPr lang="en-GB"/>
          </a:p>
        </p:txBody>
      </p:sp>
    </p:spTree>
    <p:extLst>
      <p:ext uri="{BB962C8B-B14F-4D97-AF65-F5344CB8AC3E}">
        <p14:creationId xmlns:p14="http://schemas.microsoft.com/office/powerpoint/2010/main" val="25431916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CCBD52F-95FF-43A3-B975-909E50C13C92}" type="slidenum">
              <a:rPr lang="en-GB" smtClean="0"/>
              <a:pPr/>
              <a:t>20</a:t>
            </a:fld>
            <a:endParaRPr lang="en-GB"/>
          </a:p>
        </p:txBody>
      </p:sp>
    </p:spTree>
    <p:extLst>
      <p:ext uri="{BB962C8B-B14F-4D97-AF65-F5344CB8AC3E}">
        <p14:creationId xmlns:p14="http://schemas.microsoft.com/office/powerpoint/2010/main" val="25712478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i="0" noProof="0" dirty="0" smtClean="0"/>
              <a:t>Ces diapositives peuvent être modifiées selon le plan de la formation. Les formateurs peuvent choisir différents sujets pour permettre aux participants</a:t>
            </a:r>
            <a:r>
              <a:rPr lang="fr-FR" i="0" baseline="0" noProof="0" dirty="0" smtClean="0"/>
              <a:t> de </a:t>
            </a:r>
            <a:r>
              <a:rPr lang="fr-FR" i="0" noProof="0" dirty="0" smtClean="0"/>
              <a:t>tester leurs compétences </a:t>
            </a:r>
            <a:r>
              <a:rPr lang="fr-FR" i="0" noProof="0" smtClean="0"/>
              <a:t>en formation. </a:t>
            </a:r>
            <a:endParaRPr lang="fr-FR" i="0" noProof="0" dirty="0"/>
          </a:p>
        </p:txBody>
      </p:sp>
      <p:sp>
        <p:nvSpPr>
          <p:cNvPr id="4" name="Slide Number Placeholder 3"/>
          <p:cNvSpPr>
            <a:spLocks noGrp="1"/>
          </p:cNvSpPr>
          <p:nvPr>
            <p:ph type="sldNum" sz="quarter" idx="10"/>
          </p:nvPr>
        </p:nvSpPr>
        <p:spPr/>
        <p:txBody>
          <a:bodyPr/>
          <a:lstStyle/>
          <a:p>
            <a:fld id="{CCCBD52F-95FF-43A3-B975-909E50C13C92}" type="slidenum">
              <a:rPr lang="en-GB" smtClean="0"/>
              <a:pPr/>
              <a:t>22</a:t>
            </a:fld>
            <a:endParaRPr lang="en-GB"/>
          </a:p>
        </p:txBody>
      </p:sp>
    </p:spTree>
    <p:extLst>
      <p:ext uri="{BB962C8B-B14F-4D97-AF65-F5344CB8AC3E}">
        <p14:creationId xmlns:p14="http://schemas.microsoft.com/office/powerpoint/2010/main" val="32625239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CCBD52F-95FF-43A3-B975-909E50C13C92}" type="slidenum">
              <a:rPr lang="en-GB" smtClean="0"/>
              <a:pPr/>
              <a:t>23</a:t>
            </a:fld>
            <a:endParaRPr lang="en-GB"/>
          </a:p>
        </p:txBody>
      </p:sp>
    </p:spTree>
    <p:extLst>
      <p:ext uri="{BB962C8B-B14F-4D97-AF65-F5344CB8AC3E}">
        <p14:creationId xmlns:p14="http://schemas.microsoft.com/office/powerpoint/2010/main" val="41696735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pPr/>
              <a:t>2</a:t>
            </a:fld>
            <a:endParaRPr lang="zh-TW" altLang="en-US"/>
          </a:p>
        </p:txBody>
      </p:sp>
    </p:spTree>
    <p:extLst>
      <p:ext uri="{BB962C8B-B14F-4D97-AF65-F5344CB8AC3E}">
        <p14:creationId xmlns:p14="http://schemas.microsoft.com/office/powerpoint/2010/main" val="11171377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3</a:t>
            </a:fld>
            <a:endParaRPr lang="en-GB"/>
          </a:p>
        </p:txBody>
      </p:sp>
    </p:spTree>
    <p:extLst>
      <p:ext uri="{BB962C8B-B14F-4D97-AF65-F5344CB8AC3E}">
        <p14:creationId xmlns:p14="http://schemas.microsoft.com/office/powerpoint/2010/main" val="16486025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5</a:t>
            </a:fld>
            <a:endParaRPr lang="en-GB"/>
          </a:p>
        </p:txBody>
      </p:sp>
    </p:spTree>
    <p:extLst>
      <p:ext uri="{BB962C8B-B14F-4D97-AF65-F5344CB8AC3E}">
        <p14:creationId xmlns:p14="http://schemas.microsoft.com/office/powerpoint/2010/main" val="42257731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fr-FR" i="0" noProof="0" dirty="0" smtClean="0"/>
              <a:t>Les formateurs peuvent également organiser cela par une brève série de questions permettant aux participants de proposer d’abord les méthodes.</a:t>
            </a:r>
            <a:endParaRPr lang="de-DE" i="0"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8</a:t>
            </a:fld>
            <a:endParaRPr lang="en-GB"/>
          </a:p>
        </p:txBody>
      </p:sp>
    </p:spTree>
    <p:extLst>
      <p:ext uri="{BB962C8B-B14F-4D97-AF65-F5344CB8AC3E}">
        <p14:creationId xmlns:p14="http://schemas.microsoft.com/office/powerpoint/2010/main" val="16520155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pPr/>
              <a:t>9</a:t>
            </a:fld>
            <a:endParaRPr lang="zh-TW" altLang="en-US"/>
          </a:p>
        </p:txBody>
      </p:sp>
    </p:spTree>
    <p:extLst>
      <p:ext uri="{BB962C8B-B14F-4D97-AF65-F5344CB8AC3E}">
        <p14:creationId xmlns:p14="http://schemas.microsoft.com/office/powerpoint/2010/main" val="33335070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11</a:t>
            </a:fld>
            <a:endParaRPr lang="en-GB"/>
          </a:p>
        </p:txBody>
      </p:sp>
    </p:spTree>
    <p:extLst>
      <p:ext uri="{BB962C8B-B14F-4D97-AF65-F5344CB8AC3E}">
        <p14:creationId xmlns:p14="http://schemas.microsoft.com/office/powerpoint/2010/main" val="37164944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fr-FR" i="0" noProof="0" dirty="0" smtClean="0"/>
              <a:t>Il existe divers styles</a:t>
            </a:r>
            <a:r>
              <a:rPr lang="fr-FR" i="0" baseline="0" noProof="0" dirty="0" smtClean="0"/>
              <a:t> d’apprentissage : le plus courant consiste à utiliser du texte, généralement dans le cadre d’une présentation Powerpoint. Vous pouvez également utiliser des images ou des vidéos pour attirer l’attention des participants. Par exemple, vous pouvez montrer des photos/vidéos d’activités illégales de déforestation et d’exploitation illégale du bois et demander aux participants d’indiquer les causes de ces activités illégales dans le monde et les pays où elles sont pratiquées. Par ailleurs, des activités et exercices collectifs/individuels sont couramment utilisés dans les formations car ils aident les participants à consolider leur apprentissage. </a:t>
            </a:r>
            <a:endParaRPr lang="fr-FR" i="0" noProof="0"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12</a:t>
            </a:fld>
            <a:endParaRPr lang="en-GB"/>
          </a:p>
        </p:txBody>
      </p:sp>
    </p:spTree>
    <p:extLst>
      <p:ext uri="{BB962C8B-B14F-4D97-AF65-F5344CB8AC3E}">
        <p14:creationId xmlns:p14="http://schemas.microsoft.com/office/powerpoint/2010/main" val="17331119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13</a:t>
            </a:fld>
            <a:endParaRPr lang="en-GB"/>
          </a:p>
        </p:txBody>
      </p:sp>
    </p:spTree>
    <p:extLst>
      <p:ext uri="{BB962C8B-B14F-4D97-AF65-F5344CB8AC3E}">
        <p14:creationId xmlns:p14="http://schemas.microsoft.com/office/powerpoint/2010/main" val="128623046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pPr/>
              <a:t>01/12/2014</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pPr/>
              <a:t>‹Nr.›</a:t>
            </a:fld>
            <a:endParaRPr lang="en-GB"/>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email">
            <a:extLst>
              <a:ext uri="{28A0092B-C50C-407E-A947-70E740481C1C}">
                <a14:useLocalDpi xmlns:a14="http://schemas.microsoft.com/office/drawing/2010/main"/>
              </a:ext>
            </a:extLst>
          </a:blip>
          <a:srcRect b="12729"/>
          <a:stretch/>
        </p:blipFill>
        <p:spPr>
          <a:xfrm>
            <a:off x="0" y="-1357755"/>
            <a:ext cx="12199172" cy="8406256"/>
          </a:xfrm>
          <a:prstGeom prst="rect">
            <a:avLst/>
          </a:prstGeom>
        </p:spPr>
      </p:pic>
    </p:spTree>
    <p:extLst>
      <p:ext uri="{BB962C8B-B14F-4D97-AF65-F5344CB8AC3E}">
        <p14:creationId xmlns:p14="http://schemas.microsoft.com/office/powerpoint/2010/main" val="104642305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36622408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745604965"/>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940447266"/>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9" name="Slide Number Placeholder 8"/>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256009150"/>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5" name="Slide Number Placeholder 4"/>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118936072"/>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4" name="Slide Number Placeholder 3"/>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4046602305"/>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60788631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pPr/>
              <a:t>01/12/2014</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pPr/>
              <a:t>‹Nr.›</a:t>
            </a:fld>
            <a:endParaRPr lang="en-GB"/>
          </a:p>
        </p:txBody>
      </p:sp>
    </p:spTree>
    <p:extLst>
      <p:ext uri="{BB962C8B-B14F-4D97-AF65-F5344CB8AC3E}">
        <p14:creationId xmlns:p14="http://schemas.microsoft.com/office/powerpoint/2010/main" val="333543306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pPr/>
              <a:t>01/12/2014</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pPr/>
              <a:t>‹Nr.›</a:t>
            </a:fld>
            <a:endParaRPr lang="en-GB"/>
          </a:p>
        </p:txBody>
      </p:sp>
    </p:spTree>
    <p:extLst>
      <p:ext uri="{BB962C8B-B14F-4D97-AF65-F5344CB8AC3E}">
        <p14:creationId xmlns:p14="http://schemas.microsoft.com/office/powerpoint/2010/main" val="26492952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pPr/>
              <a:t>01/12/2014</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pPr/>
              <a:t>‹Nr.›</a:t>
            </a:fld>
            <a:endParaRPr lang="en-GB"/>
          </a:p>
        </p:txBody>
      </p:sp>
    </p:spTree>
    <p:extLst>
      <p:ext uri="{BB962C8B-B14F-4D97-AF65-F5344CB8AC3E}">
        <p14:creationId xmlns:p14="http://schemas.microsoft.com/office/powerpoint/2010/main" val="373407258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pPr/>
              <a:t>01/12/2014</a:t>
            </a:fld>
            <a:endParaRPr lang="en-GB"/>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p>
        </p:txBody>
      </p:sp>
      <p:sp>
        <p:nvSpPr>
          <p:cNvPr id="9" name="Slide Number Placeholder 8"/>
          <p:cNvSpPr>
            <a:spLocks noGrp="1"/>
          </p:cNvSpPr>
          <p:nvPr>
            <p:ph type="sldNum" sz="quarter" idx="12"/>
          </p:nvPr>
        </p:nvSpPr>
        <p:spPr/>
        <p:txBody>
          <a:bodyPr/>
          <a:lstStyle/>
          <a:p>
            <a:fld id="{358DAFE8-1C9A-4E30-8B03-C25BBFE13FC9}" type="slidenum">
              <a:rPr lang="en-GB" smtClean="0"/>
              <a:pPr/>
              <a:t>‹Nr.›</a:t>
            </a:fld>
            <a:endParaRPr lang="en-GB"/>
          </a:p>
        </p:txBody>
      </p:sp>
    </p:spTree>
    <p:extLst>
      <p:ext uri="{BB962C8B-B14F-4D97-AF65-F5344CB8AC3E}">
        <p14:creationId xmlns:p14="http://schemas.microsoft.com/office/powerpoint/2010/main" val="51424823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pPr/>
              <a:t>01/12/2014</a:t>
            </a:fld>
            <a:endParaRPr lang="en-GB"/>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p>
        </p:txBody>
      </p:sp>
      <p:sp>
        <p:nvSpPr>
          <p:cNvPr id="5" name="Slide Number Placeholder 4"/>
          <p:cNvSpPr>
            <a:spLocks noGrp="1"/>
          </p:cNvSpPr>
          <p:nvPr>
            <p:ph type="sldNum" sz="quarter" idx="12"/>
          </p:nvPr>
        </p:nvSpPr>
        <p:spPr/>
        <p:txBody>
          <a:bodyPr/>
          <a:lstStyle/>
          <a:p>
            <a:fld id="{358DAFE8-1C9A-4E30-8B03-C25BBFE13FC9}" type="slidenum">
              <a:rPr lang="en-GB" smtClean="0"/>
              <a:pPr/>
              <a:t>‹Nr.›</a:t>
            </a:fld>
            <a:endParaRPr lang="en-GB"/>
          </a:p>
        </p:txBody>
      </p:sp>
    </p:spTree>
    <p:extLst>
      <p:ext uri="{BB962C8B-B14F-4D97-AF65-F5344CB8AC3E}">
        <p14:creationId xmlns:p14="http://schemas.microsoft.com/office/powerpoint/2010/main" val="31451366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pPr/>
              <a:t>01/12/2014</a:t>
            </a:fld>
            <a:endParaRPr lang="en-GB"/>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p>
        </p:txBody>
      </p:sp>
      <p:sp>
        <p:nvSpPr>
          <p:cNvPr id="4" name="Slide Number Placeholder 3"/>
          <p:cNvSpPr>
            <a:spLocks noGrp="1"/>
          </p:cNvSpPr>
          <p:nvPr>
            <p:ph type="sldNum" sz="quarter" idx="12"/>
          </p:nvPr>
        </p:nvSpPr>
        <p:spPr/>
        <p:txBody>
          <a:bodyPr/>
          <a:lstStyle/>
          <a:p>
            <a:fld id="{358DAFE8-1C9A-4E30-8B03-C25BBFE13FC9}" type="slidenum">
              <a:rPr lang="en-GB" smtClean="0"/>
              <a:pPr/>
              <a:t>‹Nr.›</a:t>
            </a:fld>
            <a:endParaRPr lang="en-GB"/>
          </a:p>
        </p:txBody>
      </p:sp>
    </p:spTree>
    <p:extLst>
      <p:ext uri="{BB962C8B-B14F-4D97-AF65-F5344CB8AC3E}">
        <p14:creationId xmlns:p14="http://schemas.microsoft.com/office/powerpoint/2010/main" val="126181672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pPr/>
              <a:t>01/12/2014</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pPr/>
              <a:t>‹Nr.›</a:t>
            </a:fld>
            <a:endParaRPr lang="en-GB"/>
          </a:p>
        </p:txBody>
      </p:sp>
    </p:spTree>
    <p:extLst>
      <p:ext uri="{BB962C8B-B14F-4D97-AF65-F5344CB8AC3E}">
        <p14:creationId xmlns:p14="http://schemas.microsoft.com/office/powerpoint/2010/main" val="138834261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a:ext>
            </a:extLst>
          </a:blip>
          <a:srcRect t="16152"/>
          <a:stretch/>
        </p:blipFill>
        <p:spPr>
          <a:xfrm>
            <a:off x="0" y="-26504"/>
            <a:ext cx="12199172" cy="7048500"/>
          </a:xfrm>
          <a:prstGeom prst="rect">
            <a:avLst/>
          </a:prstGeom>
        </p:spPr>
      </p:pic>
    </p:spTree>
    <p:extLst>
      <p:ext uri="{BB962C8B-B14F-4D97-AF65-F5344CB8AC3E}">
        <p14:creationId xmlns:p14="http://schemas.microsoft.com/office/powerpoint/2010/main" val="341872420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10" Type="http://schemas.openxmlformats.org/officeDocument/2006/relationships/image" Target="../media/image3.jpeg"/><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pPr/>
              <a:t>01/12/2014</a:t>
            </a:fld>
            <a:endParaRPr lang="en-GB" dirty="0"/>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pPr/>
              <a:t>‹Nr.›</a:t>
            </a:fld>
            <a:endParaRPr lang="en-GB"/>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email">
            <a:extLst>
              <a:ext uri="{28A0092B-C50C-407E-A947-70E740481C1C}">
                <a14:useLocalDpi xmlns:a14="http://schemas.microsoft.com/office/drawing/2010/main"/>
              </a:ext>
            </a:extLst>
          </a:blip>
          <a:srcRect t="31820" b="39228"/>
          <a:stretch/>
        </p:blipFill>
        <p:spPr>
          <a:xfrm>
            <a:off x="4519" y="-29029"/>
            <a:ext cx="12187481" cy="1438279"/>
          </a:xfrm>
          <a:prstGeom prst="rect">
            <a:avLst/>
          </a:prstGeom>
        </p:spPr>
      </p:pic>
    </p:spTree>
    <p:extLst>
      <p:ext uri="{BB962C8B-B14F-4D97-AF65-F5344CB8AC3E}">
        <p14:creationId xmlns:p14="http://schemas.microsoft.com/office/powerpoint/2010/main" val="25633070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solidFill>
                  <a:prstClr val="black">
                    <a:tint val="75000"/>
                  </a:prstClr>
                </a:solidFill>
              </a:rPr>
              <a:pPr/>
              <a:t>01/12/2014</a:t>
            </a:fld>
            <a:endParaRPr lang="en-GB" dirty="0">
              <a:solidFill>
                <a:prstClr val="black">
                  <a:tint val="75000"/>
                </a:prstClr>
              </a:solidFill>
            </a:endParaRPr>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4519" y="-29029"/>
            <a:ext cx="12187481" cy="1438279"/>
          </a:xfrm>
          <a:prstGeom prst="rect">
            <a:avLst/>
          </a:prstGeom>
        </p:spPr>
      </p:pic>
    </p:spTree>
    <p:extLst>
      <p:ext uri="{BB962C8B-B14F-4D97-AF65-F5344CB8AC3E}">
        <p14:creationId xmlns:p14="http://schemas.microsoft.com/office/powerpoint/2010/main" val="1766906196"/>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0.xml"/><Relationship Id="rId4" Type="http://schemas.openxmlformats.org/officeDocument/2006/relationships/hyperlink" Target="mailto:forests@giz.de"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FR" dirty="0" smtClean="0"/>
              <a:t>Important : mentions légales – VEUILLEZ LIRE CE QUI SUIT</a:t>
            </a:r>
            <a:endParaRPr lang="fr-FR" dirty="0"/>
          </a:p>
        </p:txBody>
      </p:sp>
      <p:sp>
        <p:nvSpPr>
          <p:cNvPr id="3" name="Inhaltsplatzhalter 2"/>
          <p:cNvSpPr>
            <a:spLocks noGrp="1"/>
          </p:cNvSpPr>
          <p:nvPr>
            <p:ph idx="1"/>
          </p:nvPr>
        </p:nvSpPr>
        <p:spPr>
          <a:xfrm>
            <a:off x="343347" y="2220517"/>
            <a:ext cx="11419161" cy="4275976"/>
          </a:xfrm>
        </p:spPr>
        <p:txBody>
          <a:bodyPr>
            <a:normAutofit/>
          </a:bodyPr>
          <a:lstStyle/>
          <a:p>
            <a:r>
              <a:rPr lang="fr-FR" sz="2000" dirty="0" smtClean="0"/>
              <a:t>Ce document de formation a été élaboré par The </a:t>
            </a:r>
            <a:r>
              <a:rPr lang="fr-FR" sz="2000" dirty="0" err="1" smtClean="0"/>
              <a:t>Proforest</a:t>
            </a:r>
            <a:r>
              <a:rPr lang="fr-FR" sz="2000" dirty="0" smtClean="0"/>
              <a:t> Initiative à la demande de la GIZ. Il a été financé par le ministère fédéral allemand de la Coopération économique et du Développement (BMZ). </a:t>
            </a:r>
          </a:p>
          <a:p>
            <a:r>
              <a:rPr lang="fr-FR" sz="2000" dirty="0" smtClean="0"/>
              <a:t>L’utilisation de ce document de formation ou de certaines de ses parties n’est autorisée qu’à des fins non commerciales. Vous pouvez modifier le document en fonction de vos besoins, à condition de ne pas déformer ou dénaturer ses messages clés et son contenu. </a:t>
            </a:r>
          </a:p>
          <a:p>
            <a:r>
              <a:rPr lang="fr-FR" sz="2000" dirty="0" smtClean="0"/>
              <a:t>Les auteurs assument la responsabilité des omissions, des inexactitudes ou des points de vue exprimés dans ce document. Ces points de vue ne reflètent pas nécessairement ceux du BMZ ou de la GIZ.</a:t>
            </a:r>
          </a:p>
        </p:txBody>
      </p:sp>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905321" y="4877387"/>
            <a:ext cx="2981879" cy="1661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Inhaltsplatzhalter 2"/>
          <p:cNvSpPr txBox="1">
            <a:spLocks/>
          </p:cNvSpPr>
          <p:nvPr/>
        </p:nvSpPr>
        <p:spPr>
          <a:xfrm>
            <a:off x="343348" y="4572000"/>
            <a:ext cx="8426579" cy="19673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Times New Roman" panose="02020603050405020304" pitchFamily="18"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Times New Roman" panose="02020603050405020304" pitchFamily="18"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Times New Roman" panose="02020603050405020304" pitchFamily="18"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Times New Roman" panose="02020603050405020304" pitchFamily="18"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2000" dirty="0" smtClean="0"/>
              <a:t>Cette diapositive a un caractère purement informatif ; elle peut être supprimée pour la formation.</a:t>
            </a:r>
          </a:p>
          <a:p>
            <a:r>
              <a:rPr lang="fr-FR" sz="2000" dirty="0" smtClean="0"/>
              <a:t>Si vous décidez d’utiliser cette formation, nous vous serions reconnaissants de nous en informer en contactant </a:t>
            </a:r>
            <a:r>
              <a:rPr lang="fr-FR" sz="2000" dirty="0" smtClean="0">
                <a:hlinkClick r:id="rId4"/>
              </a:rPr>
              <a:t>forests@giz.de</a:t>
            </a:r>
            <a:r>
              <a:rPr lang="fr-FR" sz="2000" dirty="0" smtClean="0"/>
              <a:t>. </a:t>
            </a:r>
          </a:p>
        </p:txBody>
      </p:sp>
    </p:spTree>
    <p:extLst>
      <p:ext uri="{BB962C8B-B14F-4D97-AF65-F5344CB8AC3E}">
        <p14:creationId xmlns:p14="http://schemas.microsoft.com/office/powerpoint/2010/main" val="6820421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343" y="1197429"/>
            <a:ext cx="8229600" cy="1143000"/>
          </a:xfrm>
        </p:spPr>
        <p:txBody>
          <a:bodyPr/>
          <a:lstStyle/>
          <a:p>
            <a:r>
              <a:rPr lang="fr-FR" dirty="0" smtClean="0">
                <a:solidFill>
                  <a:srgbClr val="006600"/>
                </a:solidFill>
              </a:rPr>
              <a:t>Quel format pouvez-vous utiliser ?</a:t>
            </a:r>
            <a:endParaRPr lang="fr-FR" dirty="0">
              <a:solidFill>
                <a:srgbClr val="006600"/>
              </a:solidFill>
            </a:endParaRPr>
          </a:p>
        </p:txBody>
      </p:sp>
      <p:sp>
        <p:nvSpPr>
          <p:cNvPr id="5" name="Content Placeholder 4"/>
          <p:cNvSpPr>
            <a:spLocks noGrp="1"/>
          </p:cNvSpPr>
          <p:nvPr>
            <p:ph idx="1"/>
          </p:nvPr>
        </p:nvSpPr>
        <p:spPr>
          <a:xfrm>
            <a:off x="348342" y="2206625"/>
            <a:ext cx="9252857" cy="4525963"/>
          </a:xfrm>
        </p:spPr>
        <p:txBody>
          <a:bodyPr>
            <a:normAutofit/>
          </a:bodyPr>
          <a:lstStyle/>
          <a:p>
            <a:r>
              <a:rPr lang="fr-FR" dirty="0" smtClean="0"/>
              <a:t>Estimez le temps total nécessaire pour transmettre le contenu de la formation</a:t>
            </a:r>
          </a:p>
          <a:p>
            <a:r>
              <a:rPr lang="fr-FR" dirty="0" smtClean="0"/>
              <a:t>Préparez les grandes lignes de la formation</a:t>
            </a:r>
          </a:p>
          <a:p>
            <a:r>
              <a:rPr lang="fr-FR" dirty="0" smtClean="0"/>
              <a:t>Élaborez vos modules et exercices</a:t>
            </a:r>
          </a:p>
          <a:p>
            <a:r>
              <a:rPr lang="fr-FR" dirty="0" smtClean="0"/>
              <a:t>Déterminez une durée réaliste pour chaque élément</a:t>
            </a:r>
          </a:p>
          <a:p>
            <a:pPr marL="0" indent="0">
              <a:buNone/>
            </a:pPr>
            <a:r>
              <a:rPr lang="fr-FR" dirty="0" smtClean="0"/>
              <a:t>Exemple : </a:t>
            </a:r>
          </a:p>
          <a:p>
            <a:pPr lvl="1"/>
            <a:r>
              <a:rPr lang="fr-FR" dirty="0" smtClean="0"/>
              <a:t>Vidéo d’introduction de 5 minutes</a:t>
            </a:r>
          </a:p>
          <a:p>
            <a:pPr lvl="1"/>
            <a:r>
              <a:rPr lang="fr-FR" dirty="0" smtClean="0"/>
              <a:t>Présentation de 30 minutes avec images et diapositives</a:t>
            </a:r>
          </a:p>
          <a:p>
            <a:pPr lvl="1"/>
            <a:r>
              <a:rPr lang="fr-FR" dirty="0" smtClean="0"/>
              <a:t>Exercice collectif de 45 minutes</a:t>
            </a:r>
          </a:p>
          <a:p>
            <a:pPr lvl="1"/>
            <a:r>
              <a:rPr lang="fr-FR" dirty="0" smtClean="0"/>
              <a:t>Quiz de 10 minutes</a:t>
            </a:r>
          </a:p>
          <a:p>
            <a:endParaRPr lang="zh-TW" altLang="en-US" dirty="0"/>
          </a:p>
        </p:txBody>
      </p:sp>
      <p:sp>
        <p:nvSpPr>
          <p:cNvPr id="3" name="Slide Number Placeholder 2"/>
          <p:cNvSpPr>
            <a:spLocks noGrp="1"/>
          </p:cNvSpPr>
          <p:nvPr>
            <p:ph type="sldNum" sz="quarter" idx="12"/>
          </p:nvPr>
        </p:nvSpPr>
        <p:spPr/>
        <p:txBody>
          <a:bodyPr/>
          <a:lstStyle/>
          <a:p>
            <a:fld id="{F683FC37-21A4-4DC8-A2E1-F50B525F9E8E}" type="slidenum">
              <a:rPr lang="zh-TW" altLang="en-US" smtClean="0"/>
              <a:pPr/>
              <a:t>10</a:t>
            </a:fld>
            <a:endParaRPr lang="zh-TW" altLang="en-US"/>
          </a:p>
        </p:txBody>
      </p:sp>
    </p:spTree>
    <p:extLst>
      <p:ext uri="{BB962C8B-B14F-4D97-AF65-F5344CB8AC3E}">
        <p14:creationId xmlns:p14="http://schemas.microsoft.com/office/powerpoint/2010/main" val="12229805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75138" y="1457012"/>
            <a:ext cx="8229600" cy="1143000"/>
          </a:xfrm>
          <a:prstGeom prst="rect">
            <a:avLst/>
          </a:prstGeom>
        </p:spPr>
        <p:txBody>
          <a:bodyPr vert="horz" lIns="91440" tIns="45720" rIns="91440" bIns="45720" rtlCol="0" anchor="t">
            <a:normAutofit/>
          </a:bodyPr>
          <a:lstStyle>
            <a:lvl1pPr algn="l" defTabSz="914400" rtl="0" eaLnBrk="1" latinLnBrk="0" hangingPunct="1">
              <a:spcBef>
                <a:spcPct val="0"/>
              </a:spcBef>
              <a:buNone/>
              <a:defRPr sz="4000" b="1" kern="1200" cap="all">
                <a:solidFill>
                  <a:schemeClr val="tx1"/>
                </a:solidFill>
                <a:latin typeface="+mj-lt"/>
                <a:ea typeface="+mj-ea"/>
                <a:cs typeface="+mj-cs"/>
              </a:defRPr>
            </a:lvl1pPr>
          </a:lstStyle>
          <a:p>
            <a:r>
              <a:rPr lang="fr-FR" sz="3000" cap="none" dirty="0" smtClean="0">
                <a:solidFill>
                  <a:srgbClr val="006600"/>
                </a:solidFill>
                <a:latin typeface="+mn-lt"/>
              </a:rPr>
              <a:t>Adaptez le matériel à votre public</a:t>
            </a:r>
            <a:endParaRPr lang="fr-FR" sz="3000" cap="none" dirty="0">
              <a:solidFill>
                <a:srgbClr val="006600"/>
              </a:solidFill>
              <a:latin typeface="+mn-lt"/>
            </a:endParaRPr>
          </a:p>
        </p:txBody>
      </p:sp>
      <p:sp>
        <p:nvSpPr>
          <p:cNvPr id="2" name="Slide Number Placeholder 1"/>
          <p:cNvSpPr>
            <a:spLocks noGrp="1"/>
          </p:cNvSpPr>
          <p:nvPr>
            <p:ph type="sldNum" sz="quarter" idx="12"/>
          </p:nvPr>
        </p:nvSpPr>
        <p:spPr/>
        <p:txBody>
          <a:bodyPr/>
          <a:lstStyle/>
          <a:p>
            <a:fld id="{F683FC37-21A4-4DC8-A2E1-F50B525F9E8E}" type="slidenum">
              <a:rPr lang="zh-TW" altLang="en-US" smtClean="0"/>
              <a:pPr/>
              <a:t>11</a:t>
            </a:fld>
            <a:endParaRPr lang="zh-TW" altLang="en-US"/>
          </a:p>
        </p:txBody>
      </p:sp>
      <p:pic>
        <p:nvPicPr>
          <p:cNvPr id="3" name="Picture 2"/>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52606" y="2190750"/>
            <a:ext cx="7715250" cy="4667250"/>
          </a:xfrm>
          <a:prstGeom prst="rect">
            <a:avLst/>
          </a:prstGeom>
        </p:spPr>
      </p:pic>
    </p:spTree>
    <p:extLst>
      <p:ext uri="{BB962C8B-B14F-4D97-AF65-F5344CB8AC3E}">
        <p14:creationId xmlns:p14="http://schemas.microsoft.com/office/powerpoint/2010/main" val="32842530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5139" y="1158983"/>
            <a:ext cx="8229600" cy="1143000"/>
          </a:xfrm>
        </p:spPr>
        <p:txBody>
          <a:bodyPr/>
          <a:lstStyle/>
          <a:p>
            <a:r>
              <a:rPr lang="fr-FR" dirty="0" smtClean="0">
                <a:solidFill>
                  <a:srgbClr val="006600"/>
                </a:solidFill>
              </a:rPr>
              <a:t>Styles d’apprentissage</a:t>
            </a:r>
            <a:endParaRPr lang="fr-FR" dirty="0">
              <a:solidFill>
                <a:srgbClr val="006600"/>
              </a:solidFill>
            </a:endParaRPr>
          </a:p>
        </p:txBody>
      </p:sp>
      <p:sp>
        <p:nvSpPr>
          <p:cNvPr id="3" name="Slide Number Placeholder 2"/>
          <p:cNvSpPr>
            <a:spLocks noGrp="1"/>
          </p:cNvSpPr>
          <p:nvPr>
            <p:ph type="sldNum" sz="quarter" idx="12"/>
          </p:nvPr>
        </p:nvSpPr>
        <p:spPr/>
        <p:txBody>
          <a:bodyPr/>
          <a:lstStyle/>
          <a:p>
            <a:fld id="{F683FC37-21A4-4DC8-A2E1-F50B525F9E8E}" type="slidenum">
              <a:rPr lang="zh-TW" altLang="en-US" smtClean="0"/>
              <a:pPr/>
              <a:t>12</a:t>
            </a:fld>
            <a:endParaRPr lang="zh-TW" altLang="en-US"/>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5067" y="2178654"/>
            <a:ext cx="6856259" cy="4679346"/>
          </a:xfrm>
          <a:prstGeom prst="rect">
            <a:avLst/>
          </a:prstGeom>
        </p:spPr>
      </p:pic>
    </p:spTree>
    <p:extLst>
      <p:ext uri="{BB962C8B-B14F-4D97-AF65-F5344CB8AC3E}">
        <p14:creationId xmlns:p14="http://schemas.microsoft.com/office/powerpoint/2010/main" val="4000650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9969" y="1171709"/>
            <a:ext cx="8229600" cy="1143000"/>
          </a:xfrm>
        </p:spPr>
        <p:txBody>
          <a:bodyPr>
            <a:normAutofit/>
          </a:bodyPr>
          <a:lstStyle/>
          <a:p>
            <a:r>
              <a:rPr lang="fr-FR" dirty="0" smtClean="0">
                <a:solidFill>
                  <a:srgbClr val="006600"/>
                </a:solidFill>
              </a:rPr>
              <a:t>Autres caractéristiques des participants</a:t>
            </a:r>
            <a:endParaRPr lang="fr-FR" dirty="0">
              <a:solidFill>
                <a:srgbClr val="006600"/>
              </a:solidFill>
            </a:endParaRPr>
          </a:p>
        </p:txBody>
      </p:sp>
      <p:sp>
        <p:nvSpPr>
          <p:cNvPr id="3" name="Content Placeholder 2"/>
          <p:cNvSpPr>
            <a:spLocks noGrp="1"/>
          </p:cNvSpPr>
          <p:nvPr>
            <p:ph idx="1"/>
          </p:nvPr>
        </p:nvSpPr>
        <p:spPr>
          <a:xfrm>
            <a:off x="339969" y="2206625"/>
            <a:ext cx="5321092" cy="4525963"/>
          </a:xfrm>
        </p:spPr>
        <p:txBody>
          <a:bodyPr/>
          <a:lstStyle/>
          <a:p>
            <a:r>
              <a:rPr lang="fr-FR" dirty="0" smtClean="0"/>
              <a:t>Niveau d’étude</a:t>
            </a:r>
          </a:p>
          <a:p>
            <a:r>
              <a:rPr lang="fr-FR" dirty="0" smtClean="0"/>
              <a:t>Niveau d’expérience avec le sujet traité</a:t>
            </a:r>
          </a:p>
          <a:p>
            <a:r>
              <a:rPr lang="fr-FR" dirty="0" smtClean="0"/>
              <a:t>Niveau d’expérience dans un domaine similaire</a:t>
            </a:r>
          </a:p>
          <a:p>
            <a:r>
              <a:rPr lang="fr-FR" dirty="0" smtClean="0"/>
              <a:t>Taille du groupe</a:t>
            </a:r>
          </a:p>
          <a:p>
            <a:r>
              <a:rPr lang="fr-FR" dirty="0" smtClean="0"/>
              <a:t>Homogénéité du groupe </a:t>
            </a:r>
          </a:p>
          <a:p>
            <a:r>
              <a:rPr lang="fr-FR" dirty="0" smtClean="0"/>
              <a:t>Contexte culturel</a:t>
            </a:r>
          </a:p>
          <a:p>
            <a:endParaRPr lang="en-GB" dirty="0"/>
          </a:p>
        </p:txBody>
      </p:sp>
      <p:sp>
        <p:nvSpPr>
          <p:cNvPr id="5" name="Slide Number Placeholder 4"/>
          <p:cNvSpPr>
            <a:spLocks noGrp="1"/>
          </p:cNvSpPr>
          <p:nvPr>
            <p:ph type="sldNum" sz="quarter" idx="12"/>
          </p:nvPr>
        </p:nvSpPr>
        <p:spPr/>
        <p:txBody>
          <a:bodyPr/>
          <a:lstStyle/>
          <a:p>
            <a:fld id="{F683FC37-21A4-4DC8-A2E1-F50B525F9E8E}" type="slidenum">
              <a:rPr lang="zh-TW" altLang="en-US" smtClean="0"/>
              <a:pPr/>
              <a:t>13</a:t>
            </a:fld>
            <a:endParaRPr lang="zh-TW" altLang="en-US"/>
          </a:p>
        </p:txBody>
      </p:sp>
      <p:pic>
        <p:nvPicPr>
          <p:cNvPr id="7" name="Picture 6"/>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791200" y="2206625"/>
            <a:ext cx="6400800" cy="3486150"/>
          </a:xfrm>
          <a:prstGeom prst="rect">
            <a:avLst/>
          </a:prstGeom>
        </p:spPr>
      </p:pic>
    </p:spTree>
    <p:extLst>
      <p:ext uri="{BB962C8B-B14F-4D97-AF65-F5344CB8AC3E}">
        <p14:creationId xmlns:p14="http://schemas.microsoft.com/office/powerpoint/2010/main" val="4303184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8246" y="1178016"/>
            <a:ext cx="8229600" cy="1143000"/>
          </a:xfrm>
        </p:spPr>
        <p:txBody>
          <a:bodyPr/>
          <a:lstStyle/>
          <a:p>
            <a:r>
              <a:rPr lang="fr-FR" dirty="0" smtClean="0">
                <a:solidFill>
                  <a:srgbClr val="006600"/>
                </a:solidFill>
              </a:rPr>
              <a:t>Adaptation</a:t>
            </a:r>
            <a:endParaRPr lang="fr-FR" dirty="0">
              <a:solidFill>
                <a:srgbClr val="006600"/>
              </a:solidFill>
            </a:endParaRPr>
          </a:p>
        </p:txBody>
      </p:sp>
      <p:sp>
        <p:nvSpPr>
          <p:cNvPr id="3" name="Content Placeholder 2"/>
          <p:cNvSpPr>
            <a:spLocks noGrp="1"/>
          </p:cNvSpPr>
          <p:nvPr>
            <p:ph idx="1"/>
          </p:nvPr>
        </p:nvSpPr>
        <p:spPr>
          <a:xfrm>
            <a:off x="328246" y="2206624"/>
            <a:ext cx="5987008" cy="5472608"/>
          </a:xfrm>
        </p:spPr>
        <p:txBody>
          <a:bodyPr>
            <a:normAutofit/>
          </a:bodyPr>
          <a:lstStyle/>
          <a:p>
            <a:r>
              <a:rPr lang="fr-FR" sz="2200" dirty="0" smtClean="0"/>
              <a:t>Évaluez le matériel dont vous disposez. </a:t>
            </a:r>
          </a:p>
          <a:p>
            <a:r>
              <a:rPr lang="fr-FR" sz="2200" dirty="0" smtClean="0"/>
              <a:t>Déterminez s’il couvre tous les types d’apprentissage (visuel, auditif, kinesthésique, préférence pour la lecture/ l’écriture). </a:t>
            </a:r>
          </a:p>
          <a:p>
            <a:r>
              <a:rPr lang="fr-FR" sz="2200" dirty="0" smtClean="0"/>
              <a:t>Déterminez s’il cible votre public. </a:t>
            </a:r>
          </a:p>
          <a:p>
            <a:r>
              <a:rPr lang="fr-FR" sz="2200" dirty="0" smtClean="0"/>
              <a:t>Effectuez des modifications en cas de besoin. </a:t>
            </a:r>
          </a:p>
          <a:p>
            <a:r>
              <a:rPr lang="fr-FR" sz="2200" dirty="0" smtClean="0"/>
              <a:t>Traduisez-le dans la langue locale, si nécessaire. </a:t>
            </a:r>
          </a:p>
          <a:p>
            <a:r>
              <a:rPr lang="fr-FR" sz="2200" dirty="0" smtClean="0"/>
              <a:t>Si besoin est, envisagez d’élaborer du nouveau matériel/ du matériel supplémentaire. </a:t>
            </a:r>
          </a:p>
          <a:p>
            <a:r>
              <a:rPr lang="fr-FR" sz="2200" dirty="0" smtClean="0"/>
              <a:t>Gardez à l’esprit que parfois, selon votre public, « moins, c’est mieux »!</a:t>
            </a:r>
          </a:p>
          <a:p>
            <a:endParaRPr lang="en-GB" dirty="0"/>
          </a:p>
        </p:txBody>
      </p:sp>
      <p:sp>
        <p:nvSpPr>
          <p:cNvPr id="4" name="Slide Number Placeholder 3"/>
          <p:cNvSpPr>
            <a:spLocks noGrp="1"/>
          </p:cNvSpPr>
          <p:nvPr>
            <p:ph type="sldNum" sz="quarter" idx="12"/>
          </p:nvPr>
        </p:nvSpPr>
        <p:spPr/>
        <p:txBody>
          <a:bodyPr/>
          <a:lstStyle/>
          <a:p>
            <a:fld id="{F683FC37-21A4-4DC8-A2E1-F50B525F9E8E}" type="slidenum">
              <a:rPr lang="zh-TW" altLang="en-US" smtClean="0"/>
              <a:pPr/>
              <a:t>14</a:t>
            </a:fld>
            <a:endParaRPr lang="zh-TW" altLang="en-US"/>
          </a:p>
        </p:txBody>
      </p:sp>
      <p:pic>
        <p:nvPicPr>
          <p:cNvPr id="7" name="Picture 6"/>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140855" y="2219325"/>
            <a:ext cx="3076575" cy="4638675"/>
          </a:xfrm>
          <a:prstGeom prst="rect">
            <a:avLst/>
          </a:prstGeom>
        </p:spPr>
      </p:pic>
    </p:spTree>
    <p:extLst>
      <p:ext uri="{BB962C8B-B14F-4D97-AF65-F5344CB8AC3E}">
        <p14:creationId xmlns:p14="http://schemas.microsoft.com/office/powerpoint/2010/main" val="5069391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451" y="650849"/>
            <a:ext cx="7772400" cy="1362075"/>
          </a:xfrm>
        </p:spPr>
        <p:txBody>
          <a:bodyPr/>
          <a:lstStyle/>
          <a:p>
            <a:r>
              <a:rPr lang="fr-FR" cap="none" dirty="0" smtClean="0">
                <a:solidFill>
                  <a:schemeClr val="accent1">
                    <a:lumMod val="75000"/>
                  </a:schemeClr>
                </a:solidFill>
              </a:rPr>
              <a:t>Pendant la formation – </a:t>
            </a:r>
            <a:r>
              <a:rPr lang="fr-FR" dirty="0" smtClean="0">
                <a:solidFill>
                  <a:schemeClr val="accent1">
                    <a:lumMod val="75000"/>
                  </a:schemeClr>
                </a:solidFill>
              </a:rPr>
              <a:t>p</a:t>
            </a:r>
            <a:r>
              <a:rPr lang="fr-FR" cap="none" dirty="0" smtClean="0">
                <a:solidFill>
                  <a:schemeClr val="accent1">
                    <a:lumMod val="75000"/>
                  </a:schemeClr>
                </a:solidFill>
              </a:rPr>
              <a:t>résentation </a:t>
            </a:r>
            <a:endParaRPr lang="fr-FR" cap="none" dirty="0">
              <a:solidFill>
                <a:schemeClr val="accent1">
                  <a:lumMod val="75000"/>
                </a:schemeClr>
              </a:solidFill>
            </a:endParaRPr>
          </a:p>
        </p:txBody>
      </p:sp>
      <p:sp>
        <p:nvSpPr>
          <p:cNvPr id="3" name="Slide Number Placeholder 2"/>
          <p:cNvSpPr>
            <a:spLocks noGrp="1"/>
          </p:cNvSpPr>
          <p:nvPr>
            <p:ph type="sldNum" sz="quarter" idx="12"/>
          </p:nvPr>
        </p:nvSpPr>
        <p:spPr/>
        <p:txBody>
          <a:bodyPr/>
          <a:lstStyle/>
          <a:p>
            <a:fld id="{F683FC37-21A4-4DC8-A2E1-F50B525F9E8E}" type="slidenum">
              <a:rPr lang="zh-TW" altLang="en-US" smtClean="0"/>
              <a:pPr/>
              <a:t>15</a:t>
            </a:fld>
            <a:endParaRPr lang="zh-TW" altLang="en-US"/>
          </a:p>
        </p:txBody>
      </p:sp>
      <p:pic>
        <p:nvPicPr>
          <p:cNvPr id="6" name="Picture 5"/>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73896" y="2218657"/>
            <a:ext cx="8476713" cy="4651375"/>
          </a:xfrm>
          <a:prstGeom prst="rect">
            <a:avLst/>
          </a:prstGeom>
        </p:spPr>
      </p:pic>
    </p:spTree>
    <p:extLst>
      <p:ext uri="{BB962C8B-B14F-4D97-AF65-F5344CB8AC3E}">
        <p14:creationId xmlns:p14="http://schemas.microsoft.com/office/powerpoint/2010/main" val="35133038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3845" y="2573287"/>
            <a:ext cx="8229600" cy="1894209"/>
          </a:xfrm>
        </p:spPr>
        <p:txBody>
          <a:bodyPr>
            <a:noAutofit/>
          </a:bodyPr>
          <a:lstStyle/>
          <a:p>
            <a:r>
              <a:rPr lang="fr-FR" sz="4800" dirty="0" smtClean="0">
                <a:solidFill>
                  <a:srgbClr val="006600"/>
                </a:solidFill>
              </a:rPr>
              <a:t>Que devez-vous faire et ne pas faire pendant la présentation ?</a:t>
            </a:r>
            <a:endParaRPr lang="fr-FR" sz="4800" dirty="0">
              <a:solidFill>
                <a:srgbClr val="006600"/>
              </a:solidFill>
            </a:endParaRPr>
          </a:p>
        </p:txBody>
      </p:sp>
      <p:sp>
        <p:nvSpPr>
          <p:cNvPr id="4" name="Slide Number Placeholder 3"/>
          <p:cNvSpPr>
            <a:spLocks noGrp="1"/>
          </p:cNvSpPr>
          <p:nvPr>
            <p:ph type="sldNum" sz="quarter" idx="12"/>
          </p:nvPr>
        </p:nvSpPr>
        <p:spPr/>
        <p:txBody>
          <a:bodyPr/>
          <a:lstStyle/>
          <a:p>
            <a:fld id="{F683FC37-21A4-4DC8-A2E1-F50B525F9E8E}" type="slidenum">
              <a:rPr lang="zh-TW" altLang="en-US" smtClean="0"/>
              <a:pPr/>
              <a:t>16</a:t>
            </a:fld>
            <a:endParaRPr lang="zh-TW" altLang="en-US"/>
          </a:p>
        </p:txBody>
      </p:sp>
    </p:spTree>
    <p:extLst>
      <p:ext uri="{BB962C8B-B14F-4D97-AF65-F5344CB8AC3E}">
        <p14:creationId xmlns:p14="http://schemas.microsoft.com/office/powerpoint/2010/main" val="39705926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5138" y="1192578"/>
            <a:ext cx="8229600" cy="1143000"/>
          </a:xfrm>
        </p:spPr>
        <p:txBody>
          <a:bodyPr/>
          <a:lstStyle/>
          <a:p>
            <a:r>
              <a:rPr lang="fr-FR" dirty="0" smtClean="0">
                <a:solidFill>
                  <a:srgbClr val="006600"/>
                </a:solidFill>
              </a:rPr>
              <a:t>À faire</a:t>
            </a:r>
            <a:endParaRPr lang="fr-FR" dirty="0">
              <a:solidFill>
                <a:srgbClr val="006600"/>
              </a:solidFill>
            </a:endParaRPr>
          </a:p>
        </p:txBody>
      </p:sp>
      <p:sp>
        <p:nvSpPr>
          <p:cNvPr id="3" name="Content Placeholder 2"/>
          <p:cNvSpPr>
            <a:spLocks noGrp="1"/>
          </p:cNvSpPr>
          <p:nvPr>
            <p:ph idx="1"/>
          </p:nvPr>
        </p:nvSpPr>
        <p:spPr>
          <a:xfrm>
            <a:off x="398584" y="2206625"/>
            <a:ext cx="8229600" cy="4525963"/>
          </a:xfrm>
        </p:spPr>
        <p:txBody>
          <a:bodyPr>
            <a:normAutofit/>
          </a:bodyPr>
          <a:lstStyle/>
          <a:p>
            <a:r>
              <a:rPr lang="fr-FR" dirty="0" smtClean="0"/>
              <a:t>Sourire : cela facilite le contact </a:t>
            </a:r>
          </a:p>
          <a:p>
            <a:r>
              <a:rPr lang="fr-FR" dirty="0" smtClean="0"/>
              <a:t>Parler clairement</a:t>
            </a:r>
          </a:p>
          <a:p>
            <a:r>
              <a:rPr lang="fr-FR" dirty="0" smtClean="0"/>
              <a:t>Ne pas dépasser le temps imparti</a:t>
            </a:r>
          </a:p>
          <a:p>
            <a:r>
              <a:rPr lang="fr-FR" dirty="0" smtClean="0"/>
              <a:t>Garder un contact visuel</a:t>
            </a:r>
          </a:p>
          <a:p>
            <a:r>
              <a:rPr lang="fr-FR" dirty="0" smtClean="0"/>
              <a:t>Faire participer le public (lui poser des questions)</a:t>
            </a:r>
          </a:p>
          <a:p>
            <a:r>
              <a:rPr lang="fr-FR" dirty="0" smtClean="0"/>
              <a:t>Structurer votre exposé</a:t>
            </a:r>
          </a:p>
          <a:p>
            <a:r>
              <a:rPr lang="fr-FR" dirty="0" smtClean="0"/>
              <a:t>Utiliser le matériel et les aides pour soutenir la présentation. </a:t>
            </a:r>
          </a:p>
          <a:p>
            <a:endParaRPr lang="en-GB" dirty="0"/>
          </a:p>
        </p:txBody>
      </p:sp>
      <p:sp>
        <p:nvSpPr>
          <p:cNvPr id="4" name="Slide Number Placeholder 3"/>
          <p:cNvSpPr>
            <a:spLocks noGrp="1"/>
          </p:cNvSpPr>
          <p:nvPr>
            <p:ph type="sldNum" sz="quarter" idx="12"/>
          </p:nvPr>
        </p:nvSpPr>
        <p:spPr/>
        <p:txBody>
          <a:bodyPr/>
          <a:lstStyle/>
          <a:p>
            <a:fld id="{F683FC37-21A4-4DC8-A2E1-F50B525F9E8E}" type="slidenum">
              <a:rPr lang="zh-TW" altLang="en-US" smtClean="0"/>
              <a:pPr/>
              <a:t>17</a:t>
            </a:fld>
            <a:endParaRPr lang="zh-TW" altLang="en-US"/>
          </a:p>
        </p:txBody>
      </p:sp>
    </p:spTree>
    <p:extLst>
      <p:ext uri="{BB962C8B-B14F-4D97-AF65-F5344CB8AC3E}">
        <p14:creationId xmlns:p14="http://schemas.microsoft.com/office/powerpoint/2010/main" val="32354915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1692" y="1180118"/>
            <a:ext cx="8229600" cy="1143000"/>
          </a:xfrm>
        </p:spPr>
        <p:txBody>
          <a:bodyPr/>
          <a:lstStyle/>
          <a:p>
            <a:r>
              <a:rPr lang="en-GB" dirty="0" smtClean="0">
                <a:solidFill>
                  <a:srgbClr val="006600"/>
                </a:solidFill>
              </a:rPr>
              <a:t>À NE PAS faire</a:t>
            </a:r>
            <a:endParaRPr lang="en-GB" dirty="0">
              <a:solidFill>
                <a:srgbClr val="006600"/>
              </a:solidFill>
            </a:endParaRPr>
          </a:p>
        </p:txBody>
      </p:sp>
      <p:sp>
        <p:nvSpPr>
          <p:cNvPr id="3" name="Content Placeholder 2"/>
          <p:cNvSpPr>
            <a:spLocks noGrp="1"/>
          </p:cNvSpPr>
          <p:nvPr>
            <p:ph idx="1"/>
          </p:nvPr>
        </p:nvSpPr>
        <p:spPr>
          <a:xfrm>
            <a:off x="351692" y="2149474"/>
            <a:ext cx="8229600" cy="4525963"/>
          </a:xfrm>
        </p:spPr>
        <p:txBody>
          <a:bodyPr>
            <a:normAutofit/>
          </a:bodyPr>
          <a:lstStyle/>
          <a:p>
            <a:r>
              <a:rPr lang="fr-FR" dirty="0" smtClean="0"/>
              <a:t>Parler trop vite</a:t>
            </a:r>
          </a:p>
          <a:p>
            <a:r>
              <a:rPr lang="fr-FR" dirty="0" smtClean="0"/>
              <a:t>Marmonner</a:t>
            </a:r>
          </a:p>
          <a:p>
            <a:r>
              <a:rPr lang="fr-FR" dirty="0" smtClean="0"/>
              <a:t>Consulter ses notes</a:t>
            </a:r>
          </a:p>
          <a:p>
            <a:r>
              <a:rPr lang="fr-FR" dirty="0" smtClean="0"/>
              <a:t>Sauter d’un sujet à un autre </a:t>
            </a:r>
          </a:p>
          <a:p>
            <a:r>
              <a:rPr lang="fr-FR" dirty="0" smtClean="0"/>
              <a:t>Se montrer agité ou user de maniérismes qui déconcentrent</a:t>
            </a:r>
          </a:p>
          <a:p>
            <a:r>
              <a:rPr lang="fr-FR" dirty="0" smtClean="0"/>
              <a:t>Bloquer la vue des diapositives projetées ou des tableaux blancs éventuellement utilisés</a:t>
            </a:r>
          </a:p>
          <a:p>
            <a:r>
              <a:rPr lang="fr-FR" dirty="0" smtClean="0"/>
              <a:t>Se « cacher » derrière son matériel et ses aides</a:t>
            </a:r>
            <a:endParaRPr lang="en-GB" dirty="0"/>
          </a:p>
        </p:txBody>
      </p:sp>
      <p:sp>
        <p:nvSpPr>
          <p:cNvPr id="4" name="Slide Number Placeholder 3"/>
          <p:cNvSpPr>
            <a:spLocks noGrp="1"/>
          </p:cNvSpPr>
          <p:nvPr>
            <p:ph type="sldNum" sz="quarter" idx="12"/>
          </p:nvPr>
        </p:nvSpPr>
        <p:spPr/>
        <p:txBody>
          <a:bodyPr/>
          <a:lstStyle/>
          <a:p>
            <a:fld id="{F683FC37-21A4-4DC8-A2E1-F50B525F9E8E}" type="slidenum">
              <a:rPr lang="zh-TW" altLang="en-US" smtClean="0"/>
              <a:pPr/>
              <a:t>18</a:t>
            </a:fld>
            <a:endParaRPr lang="zh-TW" altLang="en-US"/>
          </a:p>
        </p:txBody>
      </p:sp>
    </p:spTree>
    <p:extLst>
      <p:ext uri="{BB962C8B-B14F-4D97-AF65-F5344CB8AC3E}">
        <p14:creationId xmlns:p14="http://schemas.microsoft.com/office/powerpoint/2010/main" val="4716528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dirty="0" smtClean="0">
                <a:solidFill>
                  <a:srgbClr val="006600"/>
                </a:solidFill>
              </a:rPr>
              <a:t>Points importants concernant les textes dans PowerPoint</a:t>
            </a:r>
            <a:endParaRPr lang="fr-FR" dirty="0">
              <a:solidFill>
                <a:srgbClr val="006600"/>
              </a:solidFill>
            </a:endParaRPr>
          </a:p>
        </p:txBody>
      </p:sp>
      <p:sp>
        <p:nvSpPr>
          <p:cNvPr id="3" name="Content Placeholder 2"/>
          <p:cNvSpPr>
            <a:spLocks noGrp="1"/>
          </p:cNvSpPr>
          <p:nvPr>
            <p:ph idx="1"/>
          </p:nvPr>
        </p:nvSpPr>
        <p:spPr>
          <a:xfrm>
            <a:off x="343348" y="2206625"/>
            <a:ext cx="9623612" cy="4525963"/>
          </a:xfrm>
        </p:spPr>
        <p:txBody>
          <a:bodyPr>
            <a:normAutofit/>
          </a:bodyPr>
          <a:lstStyle/>
          <a:p>
            <a:r>
              <a:rPr lang="fr-FR" dirty="0" smtClean="0"/>
              <a:t>Évitez de mettre trop de texte</a:t>
            </a:r>
          </a:p>
          <a:p>
            <a:r>
              <a:rPr lang="fr-FR" dirty="0" smtClean="0"/>
              <a:t>Utilisez des polices familières et veillez à leur cohérence</a:t>
            </a:r>
          </a:p>
          <a:p>
            <a:r>
              <a:rPr lang="fr-FR" dirty="0" smtClean="0"/>
              <a:t>Ne mettez pas tout en majuscules</a:t>
            </a:r>
          </a:p>
          <a:p>
            <a:r>
              <a:rPr lang="fr-FR" dirty="0" smtClean="0"/>
              <a:t>La taille des caractères doit être suffisante pour qu’ils soient lisibles (par ex. au moins 22 pt pour une police latine)</a:t>
            </a:r>
          </a:p>
          <a:p>
            <a:r>
              <a:rPr lang="fr-FR" dirty="0" smtClean="0"/>
              <a:t>N’utilisez pas de couleurs pastel, assurez-vous qu’elles sont lisibles</a:t>
            </a:r>
          </a:p>
          <a:p>
            <a:r>
              <a:rPr lang="fr-FR" dirty="0" smtClean="0"/>
              <a:t>Dans la plupart des cas, évitez les signes de ponctuation</a:t>
            </a:r>
          </a:p>
          <a:p>
            <a:endParaRPr lang="en-GB" dirty="0"/>
          </a:p>
        </p:txBody>
      </p:sp>
      <p:sp>
        <p:nvSpPr>
          <p:cNvPr id="4" name="Slide Number Placeholder 3"/>
          <p:cNvSpPr>
            <a:spLocks noGrp="1"/>
          </p:cNvSpPr>
          <p:nvPr>
            <p:ph type="sldNum" sz="quarter" idx="12"/>
          </p:nvPr>
        </p:nvSpPr>
        <p:spPr/>
        <p:txBody>
          <a:bodyPr/>
          <a:lstStyle/>
          <a:p>
            <a:fld id="{F683FC37-21A4-4DC8-A2E1-F50B525F9E8E}" type="slidenum">
              <a:rPr lang="zh-TW" altLang="en-US" smtClean="0"/>
              <a:pPr/>
              <a:t>19</a:t>
            </a:fld>
            <a:endParaRPr lang="zh-TW" altLang="en-US"/>
          </a:p>
        </p:txBody>
      </p:sp>
    </p:spTree>
    <p:extLst>
      <p:ext uri="{BB962C8B-B14F-4D97-AF65-F5344CB8AC3E}">
        <p14:creationId xmlns:p14="http://schemas.microsoft.com/office/powerpoint/2010/main" val="4708240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53844" y="584225"/>
            <a:ext cx="11412327" cy="879475"/>
          </a:xfrm>
        </p:spPr>
        <p:txBody>
          <a:bodyPr>
            <a:noAutofit/>
          </a:bodyPr>
          <a:lstStyle/>
          <a:p>
            <a:r>
              <a:rPr lang="fr-FR" altLang="zh-TW" dirty="0" smtClean="0">
                <a:solidFill>
                  <a:srgbClr val="006600"/>
                </a:solidFill>
                <a:cs typeface="Arial" panose="020B0604020202020204" pitchFamily="34" charset="0"/>
              </a:rPr>
              <a:t>Règlement Bois de l’UE – Formation des formateurs </a:t>
            </a:r>
            <a:endParaRPr lang="zh-TW" altLang="en-US" b="1" dirty="0">
              <a:solidFill>
                <a:srgbClr val="006600"/>
              </a:solidFill>
              <a:latin typeface="+mn-lt"/>
              <a:cs typeface="Arial" panose="020B0604020202020204" pitchFamily="34" charset="0"/>
            </a:endParaRPr>
          </a:p>
        </p:txBody>
      </p:sp>
      <p:sp>
        <p:nvSpPr>
          <p:cNvPr id="3" name="Subtitle 2"/>
          <p:cNvSpPr>
            <a:spLocks noGrp="1"/>
          </p:cNvSpPr>
          <p:nvPr>
            <p:ph type="subTitle" idx="1"/>
          </p:nvPr>
        </p:nvSpPr>
        <p:spPr>
          <a:xfrm>
            <a:off x="953844" y="1633664"/>
            <a:ext cx="9144000" cy="1655762"/>
          </a:xfrm>
        </p:spPr>
        <p:txBody>
          <a:bodyPr>
            <a:normAutofit/>
          </a:bodyPr>
          <a:lstStyle/>
          <a:p>
            <a:r>
              <a:rPr lang="fr-FR" altLang="zh-TW" sz="2800" dirty="0" smtClean="0"/>
              <a:t>Formation et maîtrise des techniques de présentation</a:t>
            </a:r>
            <a:endParaRPr lang="fr-FR" altLang="zh-TW" sz="2800" dirty="0"/>
          </a:p>
        </p:txBody>
      </p:sp>
      <p:sp>
        <p:nvSpPr>
          <p:cNvPr id="5" name="Slide Number Placeholder 4"/>
          <p:cNvSpPr>
            <a:spLocks noGrp="1"/>
          </p:cNvSpPr>
          <p:nvPr>
            <p:ph type="sldNum" sz="quarter" idx="12"/>
          </p:nvPr>
        </p:nvSpPr>
        <p:spPr/>
        <p:txBody>
          <a:bodyPr/>
          <a:lstStyle/>
          <a:p>
            <a:fld id="{F683FC37-21A4-4DC8-A2E1-F50B525F9E8E}" type="slidenum">
              <a:rPr lang="zh-TW" altLang="en-US" smtClean="0"/>
              <a:pPr/>
              <a:t>2</a:t>
            </a:fld>
            <a:endParaRPr lang="zh-TW" altLang="en-US"/>
          </a:p>
        </p:txBody>
      </p:sp>
      <p:cxnSp>
        <p:nvCxnSpPr>
          <p:cNvPr id="6" name="Straight Connector 5"/>
          <p:cNvCxnSpPr/>
          <p:nvPr/>
        </p:nvCxnSpPr>
        <p:spPr>
          <a:xfrm>
            <a:off x="1066800" y="1463700"/>
            <a:ext cx="111252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90034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653" y="681134"/>
            <a:ext cx="7772400" cy="1362075"/>
          </a:xfrm>
        </p:spPr>
        <p:txBody>
          <a:bodyPr/>
          <a:lstStyle/>
          <a:p>
            <a:r>
              <a:rPr lang="fr-FR" cap="none" dirty="0" smtClean="0">
                <a:solidFill>
                  <a:srgbClr val="006600"/>
                </a:solidFill>
              </a:rPr>
              <a:t>Après la formation – compte rendu</a:t>
            </a:r>
            <a:endParaRPr lang="fr-FR" cap="none" dirty="0">
              <a:solidFill>
                <a:srgbClr val="006600"/>
              </a:solidFill>
            </a:endParaRPr>
          </a:p>
        </p:txBody>
      </p:sp>
      <p:sp>
        <p:nvSpPr>
          <p:cNvPr id="3" name="Slide Number Placeholder 2"/>
          <p:cNvSpPr>
            <a:spLocks noGrp="1"/>
          </p:cNvSpPr>
          <p:nvPr>
            <p:ph type="sldNum" sz="quarter" idx="12"/>
          </p:nvPr>
        </p:nvSpPr>
        <p:spPr/>
        <p:txBody>
          <a:bodyPr/>
          <a:lstStyle/>
          <a:p>
            <a:fld id="{F683FC37-21A4-4DC8-A2E1-F50B525F9E8E}" type="slidenum">
              <a:rPr lang="zh-TW" altLang="en-US" smtClean="0"/>
              <a:pPr/>
              <a:t>20</a:t>
            </a:fld>
            <a:endParaRPr lang="zh-TW" altLang="en-US"/>
          </a:p>
        </p:txBody>
      </p:sp>
      <p:pic>
        <p:nvPicPr>
          <p:cNvPr id="6" name="Picture 5"/>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95653" y="2206625"/>
            <a:ext cx="8181349" cy="4651375"/>
          </a:xfrm>
          <a:prstGeom prst="rect">
            <a:avLst/>
          </a:prstGeom>
        </p:spPr>
      </p:pic>
    </p:spTree>
    <p:extLst>
      <p:ext uri="{BB962C8B-B14F-4D97-AF65-F5344CB8AC3E}">
        <p14:creationId xmlns:p14="http://schemas.microsoft.com/office/powerpoint/2010/main" val="32186437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solidFill>
                  <a:srgbClr val="006600"/>
                </a:solidFill>
              </a:rPr>
              <a:t>Après la formation</a:t>
            </a:r>
            <a:endParaRPr lang="fr-FR" dirty="0">
              <a:solidFill>
                <a:srgbClr val="006600"/>
              </a:solidFill>
            </a:endParaRPr>
          </a:p>
        </p:txBody>
      </p:sp>
      <p:sp>
        <p:nvSpPr>
          <p:cNvPr id="3" name="Content Placeholder 2"/>
          <p:cNvSpPr>
            <a:spLocks noGrp="1"/>
          </p:cNvSpPr>
          <p:nvPr>
            <p:ph idx="1"/>
          </p:nvPr>
        </p:nvSpPr>
        <p:spPr/>
        <p:txBody>
          <a:bodyPr>
            <a:normAutofit fontScale="92500" lnSpcReduction="10000"/>
          </a:bodyPr>
          <a:lstStyle/>
          <a:p>
            <a:r>
              <a:rPr lang="fr-FR" dirty="0" smtClean="0"/>
              <a:t>Recueillez les commentaires des participants (formulaires de commentaires ou compte rendu oral).</a:t>
            </a:r>
          </a:p>
          <a:p>
            <a:r>
              <a:rPr lang="fr-FR" dirty="0" smtClean="0"/>
              <a:t>Envisagez d’évaluer le niveau de compréhension des participants (questions orales ou test/examen).</a:t>
            </a:r>
          </a:p>
          <a:p>
            <a:r>
              <a:rPr lang="fr-FR" dirty="0" smtClean="0"/>
              <a:t>Analysez les commentaires et les résultats de l’évaluation.</a:t>
            </a:r>
          </a:p>
          <a:p>
            <a:pPr lvl="1"/>
            <a:r>
              <a:rPr lang="fr-FR" dirty="0" smtClean="0"/>
              <a:t>Quels exercices/matériels ont été efficaces ?</a:t>
            </a:r>
          </a:p>
          <a:p>
            <a:pPr lvl="1"/>
            <a:r>
              <a:rPr lang="fr-FR" dirty="0" smtClean="0"/>
              <a:t>Que faut-il améliorer ? </a:t>
            </a:r>
          </a:p>
          <a:p>
            <a:r>
              <a:rPr lang="fr-FR" dirty="0" smtClean="0"/>
              <a:t>Intégrez des modifications dans le matériel de formation révisé en prévision de la prochaine formation.</a:t>
            </a:r>
          </a:p>
          <a:p>
            <a:endParaRPr lang="en-GB" dirty="0"/>
          </a:p>
        </p:txBody>
      </p:sp>
      <p:sp>
        <p:nvSpPr>
          <p:cNvPr id="4" name="Slide Number Placeholder 3"/>
          <p:cNvSpPr>
            <a:spLocks noGrp="1"/>
          </p:cNvSpPr>
          <p:nvPr>
            <p:ph type="sldNum" sz="quarter" idx="12"/>
          </p:nvPr>
        </p:nvSpPr>
        <p:spPr/>
        <p:txBody>
          <a:bodyPr/>
          <a:lstStyle/>
          <a:p>
            <a:fld id="{F683FC37-21A4-4DC8-A2E1-F50B525F9E8E}" type="slidenum">
              <a:rPr lang="zh-TW" altLang="en-US" smtClean="0"/>
              <a:pPr/>
              <a:t>21</a:t>
            </a:fld>
            <a:endParaRPr lang="zh-TW" altLang="en-US"/>
          </a:p>
        </p:txBody>
      </p:sp>
    </p:spTree>
    <p:extLst>
      <p:ext uri="{BB962C8B-B14F-4D97-AF65-F5344CB8AC3E}">
        <p14:creationId xmlns:p14="http://schemas.microsoft.com/office/powerpoint/2010/main" val="7195277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3347" y="1207477"/>
            <a:ext cx="8229600" cy="1143000"/>
          </a:xfrm>
        </p:spPr>
        <p:txBody>
          <a:bodyPr/>
          <a:lstStyle/>
          <a:p>
            <a:r>
              <a:rPr lang="fr-FR" dirty="0" smtClean="0">
                <a:solidFill>
                  <a:srgbClr val="006600"/>
                </a:solidFill>
              </a:rPr>
              <a:t>Exercices</a:t>
            </a:r>
            <a:endParaRPr lang="fr-FR" dirty="0">
              <a:solidFill>
                <a:srgbClr val="006600"/>
              </a:solidFill>
            </a:endParaRPr>
          </a:p>
        </p:txBody>
      </p:sp>
      <p:sp>
        <p:nvSpPr>
          <p:cNvPr id="3" name="Content Placeholder 2"/>
          <p:cNvSpPr>
            <a:spLocks noGrp="1"/>
          </p:cNvSpPr>
          <p:nvPr>
            <p:ph idx="1"/>
          </p:nvPr>
        </p:nvSpPr>
        <p:spPr>
          <a:xfrm>
            <a:off x="410307" y="2101118"/>
            <a:ext cx="11371385" cy="4608601"/>
          </a:xfrm>
        </p:spPr>
        <p:txBody>
          <a:bodyPr>
            <a:normAutofit lnSpcReduction="10000"/>
          </a:bodyPr>
          <a:lstStyle/>
          <a:p>
            <a:r>
              <a:rPr lang="fr-FR" sz="2300" dirty="0" smtClean="0"/>
              <a:t>Les participants préparent un exposé et font une brève présentation sur le RB UE, la chaîne d’approvisionnement en bois et la chaîne de contrôle :</a:t>
            </a:r>
          </a:p>
          <a:p>
            <a:r>
              <a:rPr lang="fr-FR" sz="2300" dirty="0" smtClean="0"/>
              <a:t>Jour 2 : </a:t>
            </a:r>
          </a:p>
          <a:p>
            <a:pPr lvl="1"/>
            <a:r>
              <a:rPr lang="fr-FR" sz="2300" dirty="0" smtClean="0"/>
              <a:t>Produits couverts, portée géographique, exigences</a:t>
            </a:r>
          </a:p>
          <a:p>
            <a:pPr lvl="1"/>
            <a:r>
              <a:rPr lang="fr-FR" sz="2300" dirty="0" smtClean="0"/>
              <a:t>Organisations de contrôle</a:t>
            </a:r>
          </a:p>
          <a:p>
            <a:pPr lvl="1"/>
            <a:r>
              <a:rPr lang="fr-FR" sz="2300" dirty="0" smtClean="0"/>
              <a:t>Autorités compétentes et sanctions</a:t>
            </a:r>
          </a:p>
          <a:p>
            <a:pPr lvl="1"/>
            <a:r>
              <a:rPr lang="fr-FR" sz="2300" dirty="0" smtClean="0"/>
              <a:t>Rôle de la certification et de la vérification de la légalité</a:t>
            </a:r>
          </a:p>
          <a:p>
            <a:r>
              <a:rPr lang="fr-FR" sz="2300" dirty="0" smtClean="0"/>
              <a:t>Jour 3 :</a:t>
            </a:r>
          </a:p>
          <a:p>
            <a:pPr lvl="1"/>
            <a:r>
              <a:rPr lang="fr-FR" sz="2300" dirty="0" smtClean="0"/>
              <a:t>Élément « source forestière » de la chaîne d’approvisionnement en bois</a:t>
            </a:r>
          </a:p>
          <a:p>
            <a:pPr lvl="1"/>
            <a:r>
              <a:rPr lang="fr-FR" sz="2300" dirty="0" smtClean="0"/>
              <a:t>Élément « traçabilité » de la chaîne d’approvisionnement en bois + types de vérifications</a:t>
            </a:r>
          </a:p>
          <a:p>
            <a:pPr lvl="1"/>
            <a:r>
              <a:rPr lang="fr-FR" sz="2300" dirty="0" smtClean="0"/>
              <a:t>Qu’est la chaîne de contrôle (</a:t>
            </a:r>
            <a:r>
              <a:rPr lang="fr-FR" sz="2300" dirty="0" err="1" smtClean="0"/>
              <a:t>CdC</a:t>
            </a:r>
            <a:r>
              <a:rPr lang="fr-FR" sz="2300" dirty="0" smtClean="0"/>
              <a:t>) et quels sont les deux éléments d’une </a:t>
            </a:r>
            <a:r>
              <a:rPr lang="fr-FR" sz="2300" dirty="0" err="1" smtClean="0"/>
              <a:t>CdC</a:t>
            </a:r>
            <a:r>
              <a:rPr lang="fr-FR" sz="2300" dirty="0" smtClean="0"/>
              <a:t> complète</a:t>
            </a:r>
          </a:p>
          <a:p>
            <a:pPr lvl="1"/>
            <a:r>
              <a:rPr lang="fr-FR" sz="2300" dirty="0" smtClean="0"/>
              <a:t>Méthodologies de la </a:t>
            </a:r>
            <a:r>
              <a:rPr lang="fr-FR" sz="2300" dirty="0" err="1" smtClean="0"/>
              <a:t>CdC</a:t>
            </a:r>
            <a:r>
              <a:rPr lang="fr-FR" sz="2300" dirty="0" smtClean="0"/>
              <a:t> </a:t>
            </a:r>
          </a:p>
        </p:txBody>
      </p:sp>
      <p:sp>
        <p:nvSpPr>
          <p:cNvPr id="4" name="Slide Number Placeholder 3"/>
          <p:cNvSpPr>
            <a:spLocks noGrp="1"/>
          </p:cNvSpPr>
          <p:nvPr>
            <p:ph type="sldNum" sz="quarter" idx="12"/>
          </p:nvPr>
        </p:nvSpPr>
        <p:spPr/>
        <p:txBody>
          <a:bodyPr/>
          <a:lstStyle/>
          <a:p>
            <a:fld id="{F683FC37-21A4-4DC8-A2E1-F50B525F9E8E}" type="slidenum">
              <a:rPr lang="zh-TW" altLang="en-US" smtClean="0"/>
              <a:pPr/>
              <a:t>22</a:t>
            </a:fld>
            <a:endParaRPr lang="zh-TW" altLang="en-US"/>
          </a:p>
        </p:txBody>
      </p:sp>
    </p:spTree>
    <p:extLst>
      <p:ext uri="{BB962C8B-B14F-4D97-AF65-F5344CB8AC3E}">
        <p14:creationId xmlns:p14="http://schemas.microsoft.com/office/powerpoint/2010/main" val="22123926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a:xfrm>
            <a:off x="1" y="180221"/>
            <a:ext cx="12191999" cy="1608826"/>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de-DE"/>
          </a:p>
        </p:txBody>
      </p:sp>
      <p:sp>
        <p:nvSpPr>
          <p:cNvPr id="3" name="Untertitel 2"/>
          <p:cNvSpPr>
            <a:spLocks noGrp="1"/>
          </p:cNvSpPr>
          <p:nvPr>
            <p:ph type="subTitle" idx="1"/>
          </p:nvPr>
        </p:nvSpPr>
        <p:spPr>
          <a:xfrm>
            <a:off x="503584" y="1898073"/>
            <a:ext cx="11360429" cy="1792358"/>
          </a:xfrm>
        </p:spPr>
        <p:txBody>
          <a:bodyPr>
            <a:normAutofit/>
          </a:bodyPr>
          <a:lstStyle/>
          <a:p>
            <a:r>
              <a:rPr lang="fr-FR" sz="2200" dirty="0" smtClean="0">
                <a:cs typeface="Times New Roman" panose="02020603050405020304" pitchFamily="18" charset="0"/>
              </a:rPr>
              <a:t>Les omissions, inexactitudes ou points de vue exprimés dans ce document ne reflètent pas nécessairement les points de vue du BMZ. Par ailleurs, des modifications ont pu être apportées au document initial par les responsables de cette formation. </a:t>
            </a:r>
          </a:p>
          <a:p>
            <a:r>
              <a:rPr lang="fr-FR" sz="2200" dirty="0" smtClean="0">
                <a:cs typeface="Times New Roman" panose="02020603050405020304" pitchFamily="18" charset="0"/>
              </a:rPr>
              <a:t>Le document peut être téléchargé à l’adresse </a:t>
            </a:r>
            <a:r>
              <a:rPr lang="fr-FR" sz="2200" dirty="0" smtClean="0">
                <a:solidFill>
                  <a:srgbClr val="C00000"/>
                </a:solidFill>
                <a:cs typeface="Times New Roman" panose="02020603050405020304" pitchFamily="18" charset="0"/>
              </a:rPr>
              <a:t>http://capacity4dev.ec.europa.eu/public-flegt/documents ?</a:t>
            </a:r>
            <a:r>
              <a:rPr lang="fr-FR" sz="2200" dirty="0" err="1" smtClean="0">
                <a:solidFill>
                  <a:srgbClr val="C00000"/>
                </a:solidFill>
                <a:cs typeface="Times New Roman" panose="02020603050405020304" pitchFamily="18" charset="0"/>
              </a:rPr>
              <a:t>gterm</a:t>
            </a:r>
            <a:r>
              <a:rPr lang="fr-FR" sz="2200" dirty="0" smtClean="0">
                <a:solidFill>
                  <a:srgbClr val="C00000"/>
                </a:solidFill>
                <a:cs typeface="Times New Roman" panose="02020603050405020304" pitchFamily="18" charset="0"/>
              </a:rPr>
              <a:t>[0]=2144</a:t>
            </a:r>
            <a:r>
              <a:rPr lang="fr-FR" sz="2200" dirty="0" smtClean="0">
                <a:cs typeface="Times New Roman" panose="02020603050405020304" pitchFamily="18" charset="0"/>
              </a:rPr>
              <a:t>.</a:t>
            </a:r>
            <a:endParaRPr lang="fr-FR" sz="2200" dirty="0"/>
          </a:p>
        </p:txBody>
      </p:sp>
      <p:sp>
        <p:nvSpPr>
          <p:cNvPr id="4" name="Textfeld 3"/>
          <p:cNvSpPr txBox="1"/>
          <p:nvPr/>
        </p:nvSpPr>
        <p:spPr>
          <a:xfrm>
            <a:off x="503584" y="619275"/>
            <a:ext cx="9263270" cy="769441"/>
          </a:xfrm>
          <a:prstGeom prst="rect">
            <a:avLst/>
          </a:prstGeom>
          <a:solidFill>
            <a:schemeClr val="bg1"/>
          </a:solidFill>
        </p:spPr>
        <p:txBody>
          <a:bodyPr wrap="square" rtlCol="0">
            <a:spAutoFit/>
          </a:bodyPr>
          <a:lstStyle/>
          <a:p>
            <a:r>
              <a:rPr lang="fr-FR" sz="2200" dirty="0" smtClean="0">
                <a:cs typeface="Times New Roman" panose="02020603050405020304" pitchFamily="18" charset="0"/>
              </a:rPr>
              <a:t>L’élaboration de ce matériel de formation a été financée par le ministère  fédéral allemand de la Coopération économique et du Développement (BMZ)</a:t>
            </a:r>
          </a:p>
        </p:txBody>
      </p:sp>
      <p:pic>
        <p:nvPicPr>
          <p:cNvPr id="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74089" y="339245"/>
            <a:ext cx="2385389" cy="1329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oliennummernplatzhalter 1"/>
          <p:cNvSpPr>
            <a:spLocks noGrp="1"/>
          </p:cNvSpPr>
          <p:nvPr>
            <p:ph type="sldNum" sz="quarter" idx="12"/>
          </p:nvPr>
        </p:nvSpPr>
        <p:spPr/>
        <p:txBody>
          <a:bodyPr/>
          <a:lstStyle/>
          <a:p>
            <a:fld id="{358DAFE8-1C9A-4E30-8B03-C25BBFE13FC9}" type="slidenum">
              <a:rPr lang="en-GB" smtClean="0"/>
              <a:pPr/>
              <a:t>23</a:t>
            </a:fld>
            <a:endParaRPr lang="en-GB"/>
          </a:p>
        </p:txBody>
      </p:sp>
    </p:spTree>
    <p:extLst>
      <p:ext uri="{BB962C8B-B14F-4D97-AF65-F5344CB8AC3E}">
        <p14:creationId xmlns:p14="http://schemas.microsoft.com/office/powerpoint/2010/main" val="5412212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0377" y="1186543"/>
            <a:ext cx="8229600" cy="1143000"/>
          </a:xfrm>
        </p:spPr>
        <p:txBody>
          <a:bodyPr/>
          <a:lstStyle/>
          <a:p>
            <a:r>
              <a:rPr lang="fr-FR" dirty="0" smtClean="0">
                <a:solidFill>
                  <a:srgbClr val="006600"/>
                </a:solidFill>
              </a:rPr>
              <a:t>Contenu du module</a:t>
            </a:r>
            <a:endParaRPr lang="fr-FR" dirty="0">
              <a:solidFill>
                <a:srgbClr val="006600"/>
              </a:solidFill>
            </a:endParaRPr>
          </a:p>
        </p:txBody>
      </p:sp>
      <p:sp>
        <p:nvSpPr>
          <p:cNvPr id="3" name="Content Placeholder 2"/>
          <p:cNvSpPr>
            <a:spLocks noGrp="1"/>
          </p:cNvSpPr>
          <p:nvPr>
            <p:ph idx="1"/>
          </p:nvPr>
        </p:nvSpPr>
        <p:spPr>
          <a:xfrm>
            <a:off x="360377" y="2206625"/>
            <a:ext cx="8229600" cy="4525963"/>
          </a:xfrm>
        </p:spPr>
        <p:txBody>
          <a:bodyPr>
            <a:normAutofit/>
          </a:bodyPr>
          <a:lstStyle/>
          <a:p>
            <a:r>
              <a:rPr lang="fr-FR" dirty="0" smtClean="0"/>
              <a:t>Méthodes de formation, aides et format</a:t>
            </a:r>
          </a:p>
          <a:p>
            <a:r>
              <a:rPr lang="fr-FR" dirty="0" smtClean="0"/>
              <a:t>Avant la formation – préparation</a:t>
            </a:r>
          </a:p>
          <a:p>
            <a:r>
              <a:rPr lang="fr-FR" dirty="0" smtClean="0"/>
              <a:t>Adaptation du matériel à votre public</a:t>
            </a:r>
          </a:p>
          <a:p>
            <a:r>
              <a:rPr lang="fr-FR" dirty="0" smtClean="0"/>
              <a:t>Pendant la formation – présentation </a:t>
            </a:r>
          </a:p>
          <a:p>
            <a:r>
              <a:rPr lang="fr-FR" dirty="0" smtClean="0"/>
              <a:t>Après la formation – compte rendu</a:t>
            </a:r>
          </a:p>
          <a:p>
            <a:r>
              <a:rPr lang="fr-FR" dirty="0" smtClean="0"/>
              <a:t>Exercice</a:t>
            </a:r>
          </a:p>
          <a:p>
            <a:endParaRPr lang="en-GB" dirty="0"/>
          </a:p>
        </p:txBody>
      </p:sp>
      <p:sp>
        <p:nvSpPr>
          <p:cNvPr id="5" name="Slide Number Placeholder 4"/>
          <p:cNvSpPr>
            <a:spLocks noGrp="1"/>
          </p:cNvSpPr>
          <p:nvPr>
            <p:ph type="sldNum" sz="quarter" idx="12"/>
          </p:nvPr>
        </p:nvSpPr>
        <p:spPr/>
        <p:txBody>
          <a:bodyPr/>
          <a:lstStyle/>
          <a:p>
            <a:fld id="{F683FC37-21A4-4DC8-A2E1-F50B525F9E8E}" type="slidenum">
              <a:rPr lang="zh-TW" altLang="en-US" smtClean="0"/>
              <a:pPr/>
              <a:t>3</a:t>
            </a:fld>
            <a:endParaRPr lang="zh-TW" altLang="en-US"/>
          </a:p>
        </p:txBody>
      </p:sp>
      <p:pic>
        <p:nvPicPr>
          <p:cNvPr id="4" name="Picture 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082119" y="2206625"/>
            <a:ext cx="3109881" cy="4108114"/>
          </a:xfrm>
          <a:prstGeom prst="rect">
            <a:avLst/>
          </a:prstGeom>
        </p:spPr>
      </p:pic>
    </p:spTree>
    <p:extLst>
      <p:ext uri="{BB962C8B-B14F-4D97-AF65-F5344CB8AC3E}">
        <p14:creationId xmlns:p14="http://schemas.microsoft.com/office/powerpoint/2010/main" val="31541760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5139" y="1524000"/>
            <a:ext cx="7772400" cy="498978"/>
          </a:xfrm>
        </p:spPr>
        <p:txBody>
          <a:bodyPr/>
          <a:lstStyle/>
          <a:p>
            <a:r>
              <a:rPr lang="fr-FR" cap="none" dirty="0" smtClean="0"/>
              <a:t>Avant la formation – </a:t>
            </a:r>
            <a:r>
              <a:rPr lang="fr-FR" dirty="0" smtClean="0"/>
              <a:t>p</a:t>
            </a:r>
            <a:r>
              <a:rPr lang="fr-FR" cap="none" dirty="0" smtClean="0"/>
              <a:t>réparation</a:t>
            </a:r>
            <a:endParaRPr lang="fr-FR" cap="none" dirty="0"/>
          </a:p>
        </p:txBody>
      </p:sp>
      <p:sp>
        <p:nvSpPr>
          <p:cNvPr id="3" name="Slide Number Placeholder 2"/>
          <p:cNvSpPr>
            <a:spLocks noGrp="1"/>
          </p:cNvSpPr>
          <p:nvPr>
            <p:ph type="sldNum" sz="quarter" idx="12"/>
          </p:nvPr>
        </p:nvSpPr>
        <p:spPr/>
        <p:txBody>
          <a:bodyPr/>
          <a:lstStyle/>
          <a:p>
            <a:fld id="{F683FC37-21A4-4DC8-A2E1-F50B525F9E8E}" type="slidenum">
              <a:rPr lang="zh-TW" altLang="en-US" smtClean="0"/>
              <a:pPr/>
              <a:t>4</a:t>
            </a:fld>
            <a:endParaRPr lang="zh-TW" altLang="en-US"/>
          </a:p>
        </p:txBody>
      </p:sp>
      <p:pic>
        <p:nvPicPr>
          <p:cNvPr id="8" name="Picture 7"/>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18651" y="2206625"/>
            <a:ext cx="11052963" cy="4651375"/>
          </a:xfrm>
          <a:prstGeom prst="rect">
            <a:avLst/>
          </a:prstGeom>
        </p:spPr>
      </p:pic>
    </p:spTree>
    <p:extLst>
      <p:ext uri="{BB962C8B-B14F-4D97-AF65-F5344CB8AC3E}">
        <p14:creationId xmlns:p14="http://schemas.microsoft.com/office/powerpoint/2010/main" val="25474756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6862" y="1160585"/>
            <a:ext cx="8229600" cy="1143000"/>
          </a:xfrm>
        </p:spPr>
        <p:txBody>
          <a:bodyPr/>
          <a:lstStyle/>
          <a:p>
            <a:r>
              <a:rPr lang="fr-FR" dirty="0" smtClean="0">
                <a:solidFill>
                  <a:srgbClr val="006600"/>
                </a:solidFill>
              </a:rPr>
              <a:t>Quelques questions</a:t>
            </a:r>
            <a:endParaRPr lang="fr-FR" dirty="0">
              <a:solidFill>
                <a:srgbClr val="006600"/>
              </a:solidFill>
            </a:endParaRPr>
          </a:p>
        </p:txBody>
      </p:sp>
      <p:sp>
        <p:nvSpPr>
          <p:cNvPr id="3" name="Content Placeholder 2"/>
          <p:cNvSpPr>
            <a:spLocks noGrp="1"/>
          </p:cNvSpPr>
          <p:nvPr>
            <p:ph idx="1"/>
          </p:nvPr>
        </p:nvSpPr>
        <p:spPr>
          <a:xfrm>
            <a:off x="386861" y="2206625"/>
            <a:ext cx="9894277" cy="4525963"/>
          </a:xfrm>
        </p:spPr>
        <p:txBody>
          <a:bodyPr/>
          <a:lstStyle/>
          <a:p>
            <a:r>
              <a:rPr lang="fr-FR" dirty="0" smtClean="0"/>
              <a:t>Combien de participants à la formation ?</a:t>
            </a:r>
          </a:p>
          <a:p>
            <a:r>
              <a:rPr lang="fr-FR" dirty="0" smtClean="0"/>
              <a:t>Qui sont-ils ? (voir « caractéristiques des participants et styles d’apprentissage »)</a:t>
            </a:r>
            <a:endParaRPr lang="fr-FR" dirty="0" smtClean="0">
              <a:solidFill>
                <a:srgbClr val="FF0000"/>
              </a:solidFill>
            </a:endParaRPr>
          </a:p>
          <a:p>
            <a:r>
              <a:rPr lang="fr-FR" dirty="0" smtClean="0"/>
              <a:t>Avez-vous besoin d’une salle pour la formation ?</a:t>
            </a:r>
          </a:p>
          <a:p>
            <a:r>
              <a:rPr lang="fr-FR" dirty="0" smtClean="0"/>
              <a:t>De quelles fournitures de formation avez-vous besoin ? </a:t>
            </a:r>
          </a:p>
          <a:p>
            <a:r>
              <a:rPr lang="fr-FR" dirty="0" smtClean="0"/>
              <a:t>Avez-vous besoin de documents à remettre aux participants ? </a:t>
            </a:r>
          </a:p>
          <a:p>
            <a:r>
              <a:rPr lang="fr-FR" dirty="0" smtClean="0"/>
              <a:t>De combien de temps avez-vous besoin pour la formation ?</a:t>
            </a:r>
            <a:endParaRPr lang="en-GB" dirty="0"/>
          </a:p>
        </p:txBody>
      </p:sp>
      <p:sp>
        <p:nvSpPr>
          <p:cNvPr id="4" name="Slide Number Placeholder 3"/>
          <p:cNvSpPr>
            <a:spLocks noGrp="1"/>
          </p:cNvSpPr>
          <p:nvPr>
            <p:ph type="sldNum" sz="quarter" idx="12"/>
          </p:nvPr>
        </p:nvSpPr>
        <p:spPr/>
        <p:txBody>
          <a:bodyPr/>
          <a:lstStyle/>
          <a:p>
            <a:fld id="{F683FC37-21A4-4DC8-A2E1-F50B525F9E8E}" type="slidenum">
              <a:rPr lang="zh-TW" altLang="en-US" smtClean="0"/>
              <a:pPr/>
              <a:t>5</a:t>
            </a:fld>
            <a:endParaRPr lang="zh-TW" altLang="en-US"/>
          </a:p>
        </p:txBody>
      </p:sp>
    </p:spTree>
    <p:extLst>
      <p:ext uri="{BB962C8B-B14F-4D97-AF65-F5344CB8AC3E}">
        <p14:creationId xmlns:p14="http://schemas.microsoft.com/office/powerpoint/2010/main" val="22163686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5139" y="1184031"/>
            <a:ext cx="8229600" cy="1143000"/>
          </a:xfrm>
        </p:spPr>
        <p:txBody>
          <a:bodyPr/>
          <a:lstStyle/>
          <a:p>
            <a:r>
              <a:rPr lang="fr-FR" dirty="0" smtClean="0">
                <a:solidFill>
                  <a:srgbClr val="006600"/>
                </a:solidFill>
              </a:rPr>
              <a:t>Points importants</a:t>
            </a:r>
            <a:endParaRPr lang="fr-FR" dirty="0">
              <a:solidFill>
                <a:srgbClr val="006600"/>
              </a:solidFill>
            </a:endParaRPr>
          </a:p>
        </p:txBody>
      </p:sp>
      <p:sp>
        <p:nvSpPr>
          <p:cNvPr id="3" name="Content Placeholder 2"/>
          <p:cNvSpPr>
            <a:spLocks noGrp="1"/>
          </p:cNvSpPr>
          <p:nvPr>
            <p:ph idx="1"/>
          </p:nvPr>
        </p:nvSpPr>
        <p:spPr>
          <a:xfrm>
            <a:off x="375139" y="2124545"/>
            <a:ext cx="6238528" cy="5760640"/>
          </a:xfrm>
        </p:spPr>
        <p:txBody>
          <a:bodyPr>
            <a:normAutofit/>
          </a:bodyPr>
          <a:lstStyle/>
          <a:p>
            <a:r>
              <a:rPr lang="fr-FR" sz="2000" dirty="0" smtClean="0"/>
              <a:t>Selon le sujet traité, une évaluation des besoins de formation peut vous être nécessaire</a:t>
            </a:r>
          </a:p>
          <a:p>
            <a:pPr lvl="1"/>
            <a:r>
              <a:rPr lang="fr-FR" sz="2000" dirty="0" smtClean="0"/>
              <a:t>entretiens informels avec les participants à la formation ;</a:t>
            </a:r>
          </a:p>
          <a:p>
            <a:pPr lvl="1"/>
            <a:r>
              <a:rPr lang="fr-FR" sz="2000" dirty="0" smtClean="0"/>
              <a:t>questionnaires permettant de tester les connaissances antérieures. </a:t>
            </a:r>
          </a:p>
          <a:p>
            <a:r>
              <a:rPr lang="fr-FR" sz="2000" dirty="0" smtClean="0"/>
              <a:t>Donnez-vous suffisamment de temps pour préparer la formation</a:t>
            </a:r>
          </a:p>
          <a:p>
            <a:pPr lvl="1"/>
            <a:r>
              <a:rPr lang="fr-FR" sz="2000" dirty="0" smtClean="0"/>
              <a:t>contenu de </a:t>
            </a:r>
            <a:r>
              <a:rPr lang="fr-FR" sz="2000" dirty="0"/>
              <a:t>la formation ;</a:t>
            </a:r>
            <a:r>
              <a:rPr lang="fr-FR" sz="2000" dirty="0" smtClean="0"/>
              <a:t>	</a:t>
            </a:r>
          </a:p>
          <a:p>
            <a:pPr lvl="1"/>
            <a:r>
              <a:rPr lang="fr-FR" sz="2000" dirty="0" smtClean="0"/>
              <a:t>entraînez-vous à faire toutes </a:t>
            </a:r>
            <a:r>
              <a:rPr lang="fr-FR" sz="2000" dirty="0"/>
              <a:t>vos présentations ;</a:t>
            </a:r>
            <a:endParaRPr lang="fr-FR" sz="2000" dirty="0" smtClean="0"/>
          </a:p>
          <a:p>
            <a:pPr lvl="1"/>
            <a:r>
              <a:rPr lang="fr-FR" sz="2000" dirty="0" smtClean="0"/>
              <a:t>logistique (lieu, </a:t>
            </a:r>
            <a:r>
              <a:rPr lang="fr-FR" sz="2000" dirty="0"/>
              <a:t>programme) ;</a:t>
            </a:r>
            <a:endParaRPr lang="fr-FR" sz="2000" dirty="0" smtClean="0"/>
          </a:p>
          <a:p>
            <a:pPr lvl="1"/>
            <a:r>
              <a:rPr lang="fr-FR" sz="2000" dirty="0" smtClean="0"/>
              <a:t>matériels et fournitures.</a:t>
            </a:r>
          </a:p>
          <a:p>
            <a:r>
              <a:rPr lang="fr-FR" sz="2000" dirty="0" smtClean="0"/>
              <a:t>Envisagez de préparer des formulaires de commentaires</a:t>
            </a:r>
            <a:endParaRPr lang="en-GB" sz="2000" dirty="0"/>
          </a:p>
        </p:txBody>
      </p:sp>
      <p:sp>
        <p:nvSpPr>
          <p:cNvPr id="5" name="Slide Number Placeholder 4"/>
          <p:cNvSpPr>
            <a:spLocks noGrp="1"/>
          </p:cNvSpPr>
          <p:nvPr>
            <p:ph type="sldNum" sz="quarter" idx="12"/>
          </p:nvPr>
        </p:nvSpPr>
        <p:spPr/>
        <p:txBody>
          <a:bodyPr/>
          <a:lstStyle/>
          <a:p>
            <a:fld id="{F683FC37-21A4-4DC8-A2E1-F50B525F9E8E}" type="slidenum">
              <a:rPr lang="zh-TW" altLang="en-US" smtClean="0"/>
              <a:pPr/>
              <a:t>6</a:t>
            </a:fld>
            <a:endParaRPr lang="zh-TW" altLang="en-US"/>
          </a:p>
        </p:txBody>
      </p:sp>
      <p:pic>
        <p:nvPicPr>
          <p:cNvPr id="7" name="Picture 6"/>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7571276" y="2124545"/>
            <a:ext cx="2066925" cy="4686300"/>
          </a:xfrm>
          <a:prstGeom prst="rect">
            <a:avLst/>
          </a:prstGeom>
        </p:spPr>
      </p:pic>
    </p:spTree>
    <p:extLst>
      <p:ext uri="{BB962C8B-B14F-4D97-AF65-F5344CB8AC3E}">
        <p14:creationId xmlns:p14="http://schemas.microsoft.com/office/powerpoint/2010/main" val="11529501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6628" y="1371600"/>
            <a:ext cx="7772400" cy="606161"/>
          </a:xfrm>
        </p:spPr>
        <p:txBody>
          <a:bodyPr/>
          <a:lstStyle/>
          <a:p>
            <a:r>
              <a:rPr lang="fr-FR" dirty="0" smtClean="0">
                <a:solidFill>
                  <a:srgbClr val="006600"/>
                </a:solidFill>
              </a:rPr>
              <a:t>Méthodes de formation, aides et format </a:t>
            </a:r>
            <a:endParaRPr lang="fr-FR" cap="none" dirty="0">
              <a:solidFill>
                <a:srgbClr val="006600"/>
              </a:solidFill>
            </a:endParaRPr>
          </a:p>
        </p:txBody>
      </p:sp>
      <p:sp>
        <p:nvSpPr>
          <p:cNvPr id="3" name="Slide Number Placeholder 2"/>
          <p:cNvSpPr>
            <a:spLocks noGrp="1"/>
          </p:cNvSpPr>
          <p:nvPr>
            <p:ph type="sldNum" sz="quarter" idx="12"/>
          </p:nvPr>
        </p:nvSpPr>
        <p:spPr/>
        <p:txBody>
          <a:bodyPr/>
          <a:lstStyle/>
          <a:p>
            <a:fld id="{F683FC37-21A4-4DC8-A2E1-F50B525F9E8E}" type="slidenum">
              <a:rPr lang="zh-TW" altLang="en-US" smtClean="0"/>
              <a:pPr/>
              <a:t>7</a:t>
            </a:fld>
            <a:endParaRPr lang="zh-TW" altLang="en-US"/>
          </a:p>
        </p:txBody>
      </p:sp>
      <p:pic>
        <p:nvPicPr>
          <p:cNvPr id="6" name="Picture 5"/>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06628" y="2219325"/>
            <a:ext cx="8201025" cy="4638675"/>
          </a:xfrm>
          <a:prstGeom prst="rect">
            <a:avLst/>
          </a:prstGeom>
        </p:spPr>
      </p:pic>
    </p:spTree>
    <p:extLst>
      <p:ext uri="{BB962C8B-B14F-4D97-AF65-F5344CB8AC3E}">
        <p14:creationId xmlns:p14="http://schemas.microsoft.com/office/powerpoint/2010/main" val="34538006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1886" y="1192547"/>
            <a:ext cx="8229600" cy="1143000"/>
          </a:xfrm>
        </p:spPr>
        <p:txBody>
          <a:bodyPr>
            <a:normAutofit/>
          </a:bodyPr>
          <a:lstStyle/>
          <a:p>
            <a:r>
              <a:rPr lang="fr-FR" dirty="0" smtClean="0">
                <a:solidFill>
                  <a:srgbClr val="006600"/>
                </a:solidFill>
              </a:rPr>
              <a:t>Quelles méthodes pouvez-vous utiliser ?</a:t>
            </a:r>
            <a:endParaRPr lang="fr-FR" dirty="0">
              <a:solidFill>
                <a:srgbClr val="006600"/>
              </a:solidFill>
            </a:endParaRPr>
          </a:p>
        </p:txBody>
      </p:sp>
      <p:sp>
        <p:nvSpPr>
          <p:cNvPr id="3" name="Content Placeholder 2"/>
          <p:cNvSpPr>
            <a:spLocks noGrp="1"/>
          </p:cNvSpPr>
          <p:nvPr>
            <p:ph idx="1"/>
          </p:nvPr>
        </p:nvSpPr>
        <p:spPr>
          <a:xfrm>
            <a:off x="391886" y="2223516"/>
            <a:ext cx="3882163" cy="5686516"/>
          </a:xfrm>
        </p:spPr>
        <p:txBody>
          <a:bodyPr>
            <a:normAutofit/>
          </a:bodyPr>
          <a:lstStyle/>
          <a:p>
            <a:r>
              <a:rPr lang="fr-FR" sz="2400" dirty="0" smtClean="0"/>
              <a:t>Conférences			</a:t>
            </a:r>
          </a:p>
          <a:p>
            <a:r>
              <a:rPr lang="fr-FR" sz="2400" dirty="0" smtClean="0"/>
              <a:t>Présentations</a:t>
            </a:r>
          </a:p>
          <a:p>
            <a:r>
              <a:rPr lang="fr-FR" sz="2400" dirty="0" smtClean="0"/>
              <a:t>Utilisation de vidéos et d’images</a:t>
            </a:r>
          </a:p>
          <a:p>
            <a:r>
              <a:rPr lang="fr-FR" sz="2400" dirty="0" smtClean="0"/>
              <a:t>Exercices collectifs</a:t>
            </a:r>
          </a:p>
          <a:p>
            <a:r>
              <a:rPr lang="fr-FR" sz="2400" dirty="0" smtClean="0"/>
              <a:t>Exercices individuels</a:t>
            </a:r>
          </a:p>
          <a:p>
            <a:r>
              <a:rPr lang="fr-FR" sz="2400" dirty="0" smtClean="0"/>
              <a:t>Quiz et Q&amp;R</a:t>
            </a:r>
          </a:p>
          <a:p>
            <a:r>
              <a:rPr lang="fr-FR" sz="2400" dirty="0" smtClean="0"/>
              <a:t>Jeu de rôle</a:t>
            </a:r>
          </a:p>
          <a:p>
            <a:r>
              <a:rPr lang="fr-FR" sz="2400" dirty="0" smtClean="0"/>
              <a:t>Apprentissage par la pratique</a:t>
            </a:r>
            <a:endParaRPr lang="fr-FR" sz="2400" dirty="0"/>
          </a:p>
        </p:txBody>
      </p:sp>
      <p:sp>
        <p:nvSpPr>
          <p:cNvPr id="4" name="TextBox 3"/>
          <p:cNvSpPr txBox="1"/>
          <p:nvPr/>
        </p:nvSpPr>
        <p:spPr>
          <a:xfrm>
            <a:off x="4310743" y="2223516"/>
            <a:ext cx="3785699" cy="2234458"/>
          </a:xfrm>
          <a:prstGeom prst="rect">
            <a:avLst/>
          </a:prstGeom>
          <a:noFill/>
        </p:spPr>
        <p:txBody>
          <a:bodyPr wrap="square" rtlCol="0">
            <a:spAutoFit/>
          </a:bodyPr>
          <a:lstStyle/>
          <a:p>
            <a:pPr marL="195263" indent="-195263">
              <a:spcBef>
                <a:spcPct val="20000"/>
              </a:spcBef>
              <a:buClr>
                <a:srgbClr val="474746"/>
              </a:buClr>
              <a:buSzPct val="80000"/>
              <a:buFont typeface="Times" charset="0"/>
              <a:buChar char="•"/>
            </a:pPr>
            <a:r>
              <a:rPr lang="fr-FR" sz="2400" dirty="0" smtClean="0">
                <a:solidFill>
                  <a:schemeClr val="tx1">
                    <a:lumMod val="50000"/>
                  </a:schemeClr>
                </a:solidFill>
              </a:rPr>
              <a:t>Discussions</a:t>
            </a:r>
          </a:p>
          <a:p>
            <a:pPr marL="195263" indent="-195263">
              <a:spcBef>
                <a:spcPct val="20000"/>
              </a:spcBef>
              <a:buClr>
                <a:srgbClr val="474746"/>
              </a:buClr>
              <a:buSzPct val="80000"/>
              <a:buFont typeface="Times" charset="0"/>
              <a:buChar char="•"/>
            </a:pPr>
            <a:r>
              <a:rPr lang="fr-FR" sz="2400" dirty="0" smtClean="0">
                <a:solidFill>
                  <a:schemeClr val="tx1">
                    <a:lumMod val="50000"/>
                  </a:schemeClr>
                </a:solidFill>
              </a:rPr>
              <a:t>Démonstrations</a:t>
            </a:r>
          </a:p>
          <a:p>
            <a:pPr marL="195263" indent="-195263">
              <a:spcBef>
                <a:spcPct val="20000"/>
              </a:spcBef>
              <a:buClr>
                <a:srgbClr val="474746"/>
              </a:buClr>
              <a:buSzPct val="80000"/>
              <a:buFont typeface="Times" charset="0"/>
              <a:buChar char="•"/>
            </a:pPr>
            <a:r>
              <a:rPr lang="fr-FR" sz="2400" dirty="0" smtClean="0">
                <a:solidFill>
                  <a:schemeClr val="tx1">
                    <a:lumMod val="50000"/>
                  </a:schemeClr>
                </a:solidFill>
              </a:rPr>
              <a:t>Études de cas</a:t>
            </a:r>
          </a:p>
          <a:p>
            <a:pPr marL="195263" indent="-195263">
              <a:spcBef>
                <a:spcPct val="20000"/>
              </a:spcBef>
              <a:buClr>
                <a:srgbClr val="474746"/>
              </a:buClr>
              <a:buSzPct val="80000"/>
              <a:buFont typeface="Times" charset="0"/>
              <a:buChar char="•"/>
            </a:pPr>
            <a:r>
              <a:rPr lang="fr-FR" sz="2400" dirty="0" smtClean="0">
                <a:solidFill>
                  <a:schemeClr val="tx1">
                    <a:lumMod val="50000"/>
                  </a:schemeClr>
                </a:solidFill>
              </a:rPr>
              <a:t>Séances de brainstorming</a:t>
            </a:r>
          </a:p>
          <a:p>
            <a:pPr marL="195263" indent="-195263">
              <a:spcBef>
                <a:spcPct val="20000"/>
              </a:spcBef>
              <a:buClr>
                <a:srgbClr val="474746"/>
              </a:buClr>
              <a:buSzPct val="80000"/>
              <a:buFont typeface="Times" charset="0"/>
              <a:buChar char="•"/>
            </a:pPr>
            <a:r>
              <a:rPr lang="fr-FR" sz="2400" dirty="0" smtClean="0"/>
              <a:t>Visites sur le terrain</a:t>
            </a:r>
            <a:endParaRPr lang="fr-FR" sz="2400" dirty="0"/>
          </a:p>
        </p:txBody>
      </p:sp>
      <p:sp>
        <p:nvSpPr>
          <p:cNvPr id="5" name="Slide Number Placeholder 4"/>
          <p:cNvSpPr>
            <a:spLocks noGrp="1"/>
          </p:cNvSpPr>
          <p:nvPr>
            <p:ph type="sldNum" sz="quarter" idx="12"/>
          </p:nvPr>
        </p:nvSpPr>
        <p:spPr/>
        <p:txBody>
          <a:bodyPr/>
          <a:lstStyle/>
          <a:p>
            <a:fld id="{F683FC37-21A4-4DC8-A2E1-F50B525F9E8E}" type="slidenum">
              <a:rPr lang="zh-TW" altLang="en-US" smtClean="0"/>
              <a:pPr/>
              <a:t>8</a:t>
            </a:fld>
            <a:endParaRPr lang="zh-TW" altLang="en-US"/>
          </a:p>
        </p:txBody>
      </p:sp>
      <p:pic>
        <p:nvPicPr>
          <p:cNvPr id="7" name="Picture 6"/>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334500" y="2223516"/>
            <a:ext cx="2857500" cy="4095750"/>
          </a:xfrm>
          <a:prstGeom prst="rect">
            <a:avLst/>
          </a:prstGeom>
        </p:spPr>
      </p:pic>
    </p:spTree>
    <p:extLst>
      <p:ext uri="{BB962C8B-B14F-4D97-AF65-F5344CB8AC3E}">
        <p14:creationId xmlns:p14="http://schemas.microsoft.com/office/powerpoint/2010/main" val="23387313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6571" y="1186543"/>
            <a:ext cx="11129113" cy="1143000"/>
          </a:xfrm>
        </p:spPr>
        <p:txBody>
          <a:bodyPr>
            <a:normAutofit/>
          </a:bodyPr>
          <a:lstStyle/>
          <a:p>
            <a:r>
              <a:rPr lang="fr-FR" dirty="0" smtClean="0">
                <a:solidFill>
                  <a:srgbClr val="006600"/>
                </a:solidFill>
              </a:rPr>
              <a:t>Quels outils/aides à la formation pouvez-vous utiliser ?</a:t>
            </a:r>
            <a:endParaRPr lang="fr-FR" dirty="0">
              <a:solidFill>
                <a:srgbClr val="006600"/>
              </a:solidFill>
            </a:endParaRPr>
          </a:p>
        </p:txBody>
      </p:sp>
      <p:sp>
        <p:nvSpPr>
          <p:cNvPr id="3" name="Content Placeholder 2"/>
          <p:cNvSpPr>
            <a:spLocks noGrp="1"/>
          </p:cNvSpPr>
          <p:nvPr>
            <p:ph idx="1"/>
          </p:nvPr>
        </p:nvSpPr>
        <p:spPr>
          <a:xfrm>
            <a:off x="326572" y="2206625"/>
            <a:ext cx="4974893" cy="4525963"/>
          </a:xfrm>
        </p:spPr>
        <p:txBody>
          <a:bodyPr>
            <a:normAutofit lnSpcReduction="10000"/>
          </a:bodyPr>
          <a:lstStyle/>
          <a:p>
            <a:r>
              <a:rPr lang="fr-FR" dirty="0" smtClean="0"/>
              <a:t>Tableau blanc ou tableau à craie </a:t>
            </a:r>
          </a:p>
          <a:p>
            <a:r>
              <a:rPr lang="fr-FR" dirty="0" smtClean="0"/>
              <a:t>Ordinateur, téléviseur, périphérique de lecture</a:t>
            </a:r>
          </a:p>
          <a:p>
            <a:r>
              <a:rPr lang="fr-FR" dirty="0" smtClean="0"/>
              <a:t>Projecteur</a:t>
            </a:r>
          </a:p>
          <a:p>
            <a:r>
              <a:rPr lang="fr-FR" dirty="0" smtClean="0"/>
              <a:t>Affiches</a:t>
            </a:r>
          </a:p>
          <a:p>
            <a:r>
              <a:rPr lang="fr-FR" dirty="0" smtClean="0"/>
              <a:t>Tableaux à feuilles volantes</a:t>
            </a:r>
          </a:p>
          <a:p>
            <a:r>
              <a:rPr lang="fr-FR" dirty="0" smtClean="0"/>
              <a:t>Papier et crayons</a:t>
            </a:r>
          </a:p>
          <a:p>
            <a:r>
              <a:rPr lang="fr-FR" dirty="0" smtClean="0"/>
              <a:t>Notes adhésives</a:t>
            </a:r>
          </a:p>
          <a:p>
            <a:r>
              <a:rPr lang="fr-FR" dirty="0" smtClean="0"/>
              <a:t>Modèles/expositions</a:t>
            </a:r>
            <a:endParaRPr lang="fr-FR" dirty="0"/>
          </a:p>
        </p:txBody>
      </p:sp>
      <p:sp>
        <p:nvSpPr>
          <p:cNvPr id="5" name="Slide Number Placeholder 4"/>
          <p:cNvSpPr>
            <a:spLocks noGrp="1"/>
          </p:cNvSpPr>
          <p:nvPr>
            <p:ph type="sldNum" sz="quarter" idx="12"/>
          </p:nvPr>
        </p:nvSpPr>
        <p:spPr/>
        <p:txBody>
          <a:bodyPr/>
          <a:lstStyle/>
          <a:p>
            <a:fld id="{F683FC37-21A4-4DC8-A2E1-F50B525F9E8E}" type="slidenum">
              <a:rPr lang="zh-TW" altLang="en-US" smtClean="0"/>
              <a:pPr/>
              <a:t>9</a:t>
            </a:fld>
            <a:endParaRPr lang="zh-TW" altLang="en-US"/>
          </a:p>
        </p:txBody>
      </p:sp>
      <p:pic>
        <p:nvPicPr>
          <p:cNvPr id="9" name="Picture 8"/>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514975" y="2206625"/>
            <a:ext cx="6677025" cy="4095750"/>
          </a:xfrm>
          <a:prstGeom prst="rect">
            <a:avLst/>
          </a:prstGeom>
        </p:spPr>
      </p:pic>
    </p:spTree>
    <p:extLst>
      <p:ext uri="{BB962C8B-B14F-4D97-AF65-F5344CB8AC3E}">
        <p14:creationId xmlns:p14="http://schemas.microsoft.com/office/powerpoint/2010/main" val="2745441637"/>
      </p:ext>
    </p:extLst>
  </p:cSld>
  <p:clrMapOvr>
    <a:masterClrMapping/>
  </p:clrMapOvr>
</p:sld>
</file>

<file path=ppt/theme/theme1.xml><?xml version="1.0" encoding="utf-8"?>
<a:theme xmlns:a="http://schemas.openxmlformats.org/drawingml/2006/main" name="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2_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7697565874F7A419035B3A2A5AA2B17" ma:contentTypeVersion="0" ma:contentTypeDescription="Create a new document." ma:contentTypeScope="" ma:versionID="8a5c323b4b73b751cf3c724d0204977b">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4842E22-B247-4F3C-954A-5CCEB97A49C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B8DA7481-943E-4E5B-8352-BD86FE0BD4A7}">
  <ds:schemaRefs>
    <ds:schemaRef ds:uri="http://schemas.microsoft.com/sharepoint/v3/contenttype/forms"/>
  </ds:schemaRefs>
</ds:datastoreItem>
</file>

<file path=customXml/itemProps3.xml><?xml version="1.0" encoding="utf-8"?>
<ds:datastoreItem xmlns:ds="http://schemas.openxmlformats.org/officeDocument/2006/customXml" ds:itemID="{71C0B6B9-8D27-4599-A5C9-743F9825D9FD}">
  <ds:schemaRefs>
    <ds:schemaRef ds:uri="http://www.w3.org/XML/1998/namespace"/>
    <ds:schemaRef ds:uri="http://purl.org/dc/terms/"/>
    <ds:schemaRef ds:uri="http://purl.org/dc/dcmitype/"/>
    <ds:schemaRef ds:uri="http://schemas.microsoft.com/office/2006/metadata/properties"/>
    <ds:schemaRef ds:uri="http://schemas.microsoft.com/office/infopath/2007/PartnerControls"/>
    <ds:schemaRef ds:uri="http://purl.org/dc/elements/1.1/"/>
    <ds:schemaRef ds:uri="http://schemas.microsoft.com/office/2006/documentManagement/type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otalTime>0</TotalTime>
  <Words>831</Words>
  <Application>Microsoft Office PowerPoint</Application>
  <PresentationFormat>Benutzerdefiniert</PresentationFormat>
  <Paragraphs>173</Paragraphs>
  <Slides>23</Slides>
  <Notes>15</Notes>
  <HiddenSlides>0</HiddenSlides>
  <MMClips>0</MMClips>
  <ScaleCrop>false</ScaleCrop>
  <HeadingPairs>
    <vt:vector size="6" baseType="variant">
      <vt:variant>
        <vt:lpstr>Verwendete Schriftarten</vt:lpstr>
      </vt:variant>
      <vt:variant>
        <vt:i4>5</vt:i4>
      </vt:variant>
      <vt:variant>
        <vt:lpstr>Design</vt:lpstr>
      </vt:variant>
      <vt:variant>
        <vt:i4>2</vt:i4>
      </vt:variant>
      <vt:variant>
        <vt:lpstr>Folientitel</vt:lpstr>
      </vt:variant>
      <vt:variant>
        <vt:i4>23</vt:i4>
      </vt:variant>
    </vt:vector>
  </HeadingPairs>
  <TitlesOfParts>
    <vt:vector size="30" baseType="lpstr">
      <vt:lpstr>Arial</vt:lpstr>
      <vt:lpstr>Times New Roman</vt:lpstr>
      <vt:lpstr>Times</vt:lpstr>
      <vt:lpstr>Calibri</vt:lpstr>
      <vt:lpstr>新細明體</vt:lpstr>
      <vt:lpstr>Office Theme</vt:lpstr>
      <vt:lpstr>2_Office Theme</vt:lpstr>
      <vt:lpstr>Important : mentions légales – VEUILLEZ LIRE CE QUI SUIT</vt:lpstr>
      <vt:lpstr>Règlement Bois de l’UE – Formation des formateurs </vt:lpstr>
      <vt:lpstr>Contenu du module</vt:lpstr>
      <vt:lpstr>Avant la formation – préparation</vt:lpstr>
      <vt:lpstr>Quelques questions</vt:lpstr>
      <vt:lpstr>Points importants</vt:lpstr>
      <vt:lpstr>Méthodes de formation, aides et format </vt:lpstr>
      <vt:lpstr>Quelles méthodes pouvez-vous utiliser ?</vt:lpstr>
      <vt:lpstr>Quels outils/aides à la formation pouvez-vous utiliser ?</vt:lpstr>
      <vt:lpstr>Quel format pouvez-vous utiliser ?</vt:lpstr>
      <vt:lpstr>PowerPoint-Präsentation</vt:lpstr>
      <vt:lpstr>Styles d’apprentissage</vt:lpstr>
      <vt:lpstr>Autres caractéristiques des participants</vt:lpstr>
      <vt:lpstr>Adaptation</vt:lpstr>
      <vt:lpstr>Pendant la formation – présentation </vt:lpstr>
      <vt:lpstr>Que devez-vous faire et ne pas faire pendant la présentation ?</vt:lpstr>
      <vt:lpstr>À faire</vt:lpstr>
      <vt:lpstr>À NE PAS faire</vt:lpstr>
      <vt:lpstr>Points importants concernant les textes dans PowerPoint</vt:lpstr>
      <vt:lpstr>Après la formation – compte rendu</vt:lpstr>
      <vt:lpstr>Après la formation</vt:lpstr>
      <vt:lpstr>Exercices</vt:lpstr>
      <vt:lpstr>PowerPoint-Präsentation</vt:lpstr>
    </vt:vector>
  </TitlesOfParts>
  <Company>Doherty Associates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Yu-Fern Lee</dc:creator>
  <cp:lastModifiedBy>Christina Lubotzki</cp:lastModifiedBy>
  <cp:revision>90</cp:revision>
  <dcterms:created xsi:type="dcterms:W3CDTF">2013-11-14T15:38:49Z</dcterms:created>
  <dcterms:modified xsi:type="dcterms:W3CDTF">2014-12-01T16:50:40Z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0x010100B7697565874F7A419035B3A2A5AA2B17</vt:lpwstr>
  </property>
</Properties>
</file>